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1" r:id="rId2"/>
    <p:sldId id="266" r:id="rId3"/>
    <p:sldId id="284" r:id="rId4"/>
    <p:sldId id="287" r:id="rId5"/>
    <p:sldId id="290" r:id="rId6"/>
    <p:sldId id="285" r:id="rId7"/>
    <p:sldId id="263" r:id="rId8"/>
    <p:sldId id="259" r:id="rId9"/>
    <p:sldId id="278" r:id="rId10"/>
    <p:sldId id="282" r:id="rId11"/>
    <p:sldId id="289" r:id="rId12"/>
    <p:sldId id="27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autoAdjust="0"/>
    <p:restoredTop sz="70173" autoAdjust="0"/>
  </p:normalViewPr>
  <p:slideViewPr>
    <p:cSldViewPr>
      <p:cViewPr varScale="1">
        <p:scale>
          <a:sx n="90" d="100"/>
          <a:sy n="90" d="100"/>
        </p:scale>
        <p:origin x="3128"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06852297-AB5F-4CDE-B74B-D2A4D7DB2409}" type="datetimeFigureOut">
              <a:rPr lang="en-US" smtClean="0"/>
              <a:t>2/13/17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B7B9EC92-902E-4716-90E1-8A49B91C8A31}" type="slidenum">
              <a:rPr lang="en-US" smtClean="0"/>
              <a:t>‹#›</a:t>
            </a:fld>
            <a:endParaRPr lang="en-US"/>
          </a:p>
        </p:txBody>
      </p:sp>
    </p:spTree>
    <p:extLst>
      <p:ext uri="{BB962C8B-B14F-4D97-AF65-F5344CB8AC3E}">
        <p14:creationId xmlns:p14="http://schemas.microsoft.com/office/powerpoint/2010/main" val="200816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201FEDB-D1CA-4AEC-AB2D-50F0BA014560}" type="datetimeFigureOut">
              <a:rPr lang="en-US" smtClean="0"/>
              <a:t>2/13/17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3D82D779-4AFC-42DE-87A2-94D5DBA8EF96}" type="slidenum">
              <a:rPr lang="en-US" smtClean="0"/>
              <a:t>‹#›</a:t>
            </a:fld>
            <a:endParaRPr lang="en-US"/>
          </a:p>
        </p:txBody>
      </p:sp>
    </p:spTree>
    <p:extLst>
      <p:ext uri="{BB962C8B-B14F-4D97-AF65-F5344CB8AC3E}">
        <p14:creationId xmlns:p14="http://schemas.microsoft.com/office/powerpoint/2010/main" val="78371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speaker notes on subsequent slides</a:t>
            </a:r>
          </a:p>
          <a:p>
            <a:endParaRPr lang="en-US" baseline="0" dirty="0"/>
          </a:p>
          <a:p>
            <a:r>
              <a:rPr lang="en-US" baseline="0" dirty="0"/>
              <a:t>12 Slides (including this intro slide  - Personalize as required for speaker)  + additional back-up slides you can mix into brief if required</a:t>
            </a:r>
          </a:p>
          <a:p>
            <a:endParaRPr lang="en-US" baseline="0" dirty="0"/>
          </a:p>
          <a:p>
            <a:r>
              <a:rPr lang="en-US" baseline="0" dirty="0"/>
              <a:t>(Slide date:  Feb. </a:t>
            </a:r>
            <a:r>
              <a:rPr lang="en-US" baseline="0" dirty="0" smtClean="0"/>
              <a:t>2017)</a:t>
            </a:r>
            <a:endParaRPr lang="en-US" baseline="0" dirty="0"/>
          </a:p>
        </p:txBody>
      </p:sp>
      <p:sp>
        <p:nvSpPr>
          <p:cNvPr id="4" name="Slide Number Placeholder 3"/>
          <p:cNvSpPr>
            <a:spLocks noGrp="1"/>
          </p:cNvSpPr>
          <p:nvPr>
            <p:ph type="sldNum" sz="quarter" idx="10"/>
          </p:nvPr>
        </p:nvSpPr>
        <p:spPr/>
        <p:txBody>
          <a:bodyPr/>
          <a:lstStyle/>
          <a:p>
            <a:fld id="{3D82D779-4AFC-42DE-87A2-94D5DBA8EF96}" type="slidenum">
              <a:rPr lang="en-US" smtClean="0"/>
              <a:t>1</a:t>
            </a:fld>
            <a:endParaRPr lang="en-US"/>
          </a:p>
        </p:txBody>
      </p:sp>
    </p:spTree>
    <p:extLst>
      <p:ext uri="{BB962C8B-B14F-4D97-AF65-F5344CB8AC3E}">
        <p14:creationId xmlns:p14="http://schemas.microsoft.com/office/powerpoint/2010/main" val="413952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Website</a:t>
            </a:r>
            <a:r>
              <a:rPr lang="en-US" baseline="0" dirty="0"/>
              <a:t> is easy to remember:  fisherhouse.org </a:t>
            </a:r>
          </a:p>
          <a:p>
            <a:endParaRPr lang="en-US" baseline="0" dirty="0"/>
          </a:p>
          <a:p>
            <a:r>
              <a:rPr lang="en-US" baseline="0" dirty="0"/>
              <a:t>Feel free to give this Website out to anyone interested in any of  our programs.  Everything I’ve told you and much, much more are on the site, including contact information for all our </a:t>
            </a:r>
            <a:r>
              <a:rPr lang="en-US" baseline="0"/>
              <a:t>Fisher Houses.</a:t>
            </a:r>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10</a:t>
            </a:fld>
            <a:endParaRPr lang="en-US"/>
          </a:p>
        </p:txBody>
      </p:sp>
    </p:spTree>
    <p:extLst>
      <p:ext uri="{BB962C8B-B14F-4D97-AF65-F5344CB8AC3E}">
        <p14:creationId xmlns:p14="http://schemas.microsoft.com/office/powerpoint/2010/main" val="31394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Emphasize that as the wars draw down, it does not mean there is no longer a need for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 and DoD research shows that many mental health issues and even physical ones do not show up for years after the person is off active duty.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Furthermore, those who were wounded will often need care the rest of their lives.</a:t>
            </a:r>
          </a:p>
          <a:p>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11</a:t>
            </a:fld>
            <a:endParaRPr lang="en-US"/>
          </a:p>
        </p:txBody>
      </p:sp>
    </p:spTree>
    <p:extLst>
      <p:ext uri="{BB962C8B-B14F-4D97-AF65-F5344CB8AC3E}">
        <p14:creationId xmlns:p14="http://schemas.microsoft.com/office/powerpoint/2010/main" val="54308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Slide – </a:t>
            </a:r>
          </a:p>
          <a:p>
            <a:endParaRPr lang="en-US" dirty="0"/>
          </a:p>
          <a:p>
            <a:r>
              <a:rPr lang="en-US" dirty="0"/>
              <a:t>Thanks for your attention. </a:t>
            </a:r>
          </a:p>
          <a:p>
            <a:endParaRPr lang="en-US" dirty="0"/>
          </a:p>
          <a:p>
            <a:r>
              <a:rPr lang="en-US" dirty="0"/>
              <a:t>We are running out of time, but I</a:t>
            </a:r>
            <a:r>
              <a:rPr lang="en-US" baseline="0" dirty="0"/>
              <a:t> strongly encourage you to visit our website at  Fisherhouse.org (note: “.org….NOT .com!”)  to learn more about what we do.  </a:t>
            </a:r>
          </a:p>
          <a:p>
            <a:endParaRPr lang="en-US" baseline="0" dirty="0"/>
          </a:p>
          <a:p>
            <a:r>
              <a:rPr lang="en-US" baseline="0" dirty="0"/>
              <a:t>Our website provides locations and contact information for every fisher house, as well as detailed information about all our programs, news articles, current events, videos, pictures, testimonials and ideas on how you can help.</a:t>
            </a:r>
          </a:p>
          <a:p>
            <a:endParaRPr lang="en-US" baseline="0" dirty="0"/>
          </a:p>
          <a:p>
            <a:r>
              <a:rPr lang="en-US" baseline="0" dirty="0"/>
              <a:t>We are also on Facebook, YouTube, Twitter, Flickr, &amp; Pinterest  (…If you don’t know what those are – ask your kids!!)</a:t>
            </a:r>
          </a:p>
          <a:p>
            <a:endParaRPr lang="en-US" baseline="0" dirty="0"/>
          </a:p>
          <a:p>
            <a:r>
              <a:rPr lang="en-US" baseline="0" dirty="0"/>
              <a:t>….and for those of you who work for the Federal Government, our CFC designation code is #11453!</a:t>
            </a:r>
          </a:p>
          <a:p>
            <a:endParaRPr lang="en-US" baseline="0" dirty="0"/>
          </a:p>
          <a:p>
            <a:r>
              <a:rPr lang="en-US" baseline="0" dirty="0"/>
              <a:t>Thanks for your attention – I am happy to answer any questions.</a:t>
            </a:r>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12</a:t>
            </a:fld>
            <a:endParaRPr lang="en-US"/>
          </a:p>
        </p:txBody>
      </p:sp>
    </p:spTree>
    <p:extLst>
      <p:ext uri="{BB962C8B-B14F-4D97-AF65-F5344CB8AC3E}">
        <p14:creationId xmlns:p14="http://schemas.microsoft.com/office/powerpoint/2010/main" val="372596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Fisher House?</a:t>
            </a:r>
          </a:p>
          <a:p>
            <a:endParaRPr lang="en-US" dirty="0"/>
          </a:p>
          <a:p>
            <a:r>
              <a:rPr lang="en-US" dirty="0"/>
              <a:t>First and foremost</a:t>
            </a:r>
            <a:r>
              <a:rPr lang="en-US" baseline="0" dirty="0"/>
              <a:t> – it is a HOME.  Not just lodging, or temporary quarters,  It is a home where families of Service Members and Veterans can stay while their loved one receives treatment.</a:t>
            </a:r>
          </a:p>
          <a:p>
            <a:endParaRPr lang="en-US" baseline="0" dirty="0"/>
          </a:p>
          <a:p>
            <a:r>
              <a:rPr lang="en-US" baseline="0" dirty="0"/>
              <a:t>There are </a:t>
            </a:r>
            <a:r>
              <a:rPr lang="en-US" baseline="0" dirty="0">
                <a:solidFill>
                  <a:srgbClr val="FF0000"/>
                </a:solidFill>
              </a:rPr>
              <a:t>71 </a:t>
            </a:r>
            <a:r>
              <a:rPr lang="en-US" baseline="0" dirty="0"/>
              <a:t>Fisher Houses located at across the country (including 2 in Germany, and 1 in Birmingham, United Kingdom) located at every major military and a number of large VA Medical Centers – usually within walking distance.</a:t>
            </a:r>
          </a:p>
          <a:p>
            <a:endParaRPr lang="en-US" baseline="0" dirty="0"/>
          </a:p>
          <a:p>
            <a:r>
              <a:rPr lang="en-US" baseline="0" dirty="0"/>
              <a:t>Our houses have from 8-21 beautifully furnished suites with up to 16,000 square feet of living space, complete with a common kitchen, dining room, laundry, living room, playroom.</a:t>
            </a:r>
          </a:p>
          <a:p>
            <a:endParaRPr lang="en-US" baseline="0" dirty="0"/>
          </a:p>
          <a:p>
            <a:r>
              <a:rPr lang="en-US" baseline="0" dirty="0"/>
              <a:t>Our founder, Zachary Fisher, wanted our guests to feel like they were staying in HIS home – and he wanted to show them how much our nation appreciates their sacrifices on our behalf.</a:t>
            </a:r>
          </a:p>
        </p:txBody>
      </p:sp>
      <p:sp>
        <p:nvSpPr>
          <p:cNvPr id="4" name="Slide Number Placeholder 3"/>
          <p:cNvSpPr>
            <a:spLocks noGrp="1"/>
          </p:cNvSpPr>
          <p:nvPr>
            <p:ph type="sldNum" sz="quarter" idx="10"/>
          </p:nvPr>
        </p:nvSpPr>
        <p:spPr/>
        <p:txBody>
          <a:bodyPr/>
          <a:lstStyle/>
          <a:p>
            <a:fld id="{3D82D779-4AFC-42DE-87A2-94D5DBA8EF96}" type="slidenum">
              <a:rPr lang="en-US" smtClean="0"/>
              <a:t>2</a:t>
            </a:fld>
            <a:endParaRPr lang="en-US"/>
          </a:p>
        </p:txBody>
      </p:sp>
    </p:spTree>
    <p:extLst>
      <p:ext uri="{BB962C8B-B14F-4D97-AF65-F5344CB8AC3E}">
        <p14:creationId xmlns:p14="http://schemas.microsoft.com/office/powerpoint/2010/main" val="241169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give you just one of thousands</a:t>
            </a:r>
            <a:r>
              <a:rPr lang="en-US" baseline="0" dirty="0"/>
              <a:t> of stories, let me tell you about the </a:t>
            </a:r>
            <a:r>
              <a:rPr lang="en-US" dirty="0"/>
              <a:t>Allen</a:t>
            </a:r>
            <a:r>
              <a:rPr lang="en-US" baseline="0" dirty="0"/>
              <a:t> Family:</a:t>
            </a:r>
          </a:p>
          <a:p>
            <a:endParaRPr lang="en-US" dirty="0"/>
          </a:p>
          <a:p>
            <a:r>
              <a:rPr lang="en-US" dirty="0"/>
              <a:t>In January of 2011, Staff Sergeant </a:t>
            </a:r>
            <a:r>
              <a:rPr lang="en-US" dirty="0" err="1"/>
              <a:t>Chaz</a:t>
            </a:r>
            <a:r>
              <a:rPr lang="en-US" dirty="0"/>
              <a:t> Allen was seriously injured when he stepped on an IED, losing both legs and breaking his elbow.  </a:t>
            </a:r>
          </a:p>
          <a:p>
            <a:r>
              <a:rPr lang="en-US" dirty="0"/>
              <a:t> </a:t>
            </a:r>
          </a:p>
          <a:p>
            <a:r>
              <a:rPr lang="en-US" dirty="0"/>
              <a:t>Chaz was flown to the Walter Reed Army Medical Center in Washington DC for treatment.</a:t>
            </a:r>
          </a:p>
          <a:p>
            <a:r>
              <a:rPr lang="en-US" dirty="0"/>
              <a:t> </a:t>
            </a:r>
          </a:p>
          <a:p>
            <a:r>
              <a:rPr lang="en-US" dirty="0"/>
              <a:t>His wife Jessica and their two small girls lived in Tennessee.  Jessica wanted to be by her husband’s side while he faced months of medical treatment and rehabilitation, while at the same time maintaining a sense of normalcy for their children.</a:t>
            </a:r>
          </a:p>
          <a:p>
            <a:r>
              <a:rPr lang="en-US" dirty="0"/>
              <a:t> </a:t>
            </a:r>
          </a:p>
          <a:p>
            <a:r>
              <a:rPr lang="en-US" dirty="0"/>
              <a:t>The couple had worked out a plan where Jessica would travel back and forth, taking care of their girls in Tennessee for one week, and then flying back to Chaz in Washington, CD for another week.  They planned to use their life savings to fund this travel.</a:t>
            </a:r>
          </a:p>
          <a:p>
            <a:r>
              <a:rPr lang="en-US" dirty="0"/>
              <a:t> </a:t>
            </a:r>
          </a:p>
          <a:p>
            <a:r>
              <a:rPr lang="en-US" dirty="0"/>
              <a:t>Through the grace of donations from the American Public, Jessica and her daughters were able to instead stay at the Walter Reed Army Medical Center Fisher House.  Hero Miles arranged for Jessica to fly back and forth to DC free of charge for the duration of </a:t>
            </a:r>
            <a:r>
              <a:rPr lang="en-US" dirty="0" err="1"/>
              <a:t>Chaz’s</a:t>
            </a:r>
            <a:r>
              <a:rPr lang="en-US" dirty="0"/>
              <a:t> medical treatment.  </a:t>
            </a:r>
          </a:p>
          <a:p>
            <a:r>
              <a:rPr lang="en-US" dirty="0"/>
              <a:t> </a:t>
            </a:r>
          </a:p>
          <a:p>
            <a:pPr fontAlgn="base"/>
            <a:endParaRPr lang="en-US" sz="900" b="1" dirty="0"/>
          </a:p>
        </p:txBody>
      </p:sp>
      <p:sp>
        <p:nvSpPr>
          <p:cNvPr id="4" name="Slide Number Placeholder 3"/>
          <p:cNvSpPr>
            <a:spLocks noGrp="1"/>
          </p:cNvSpPr>
          <p:nvPr>
            <p:ph type="sldNum" sz="quarter" idx="10"/>
          </p:nvPr>
        </p:nvSpPr>
        <p:spPr/>
        <p:txBody>
          <a:bodyPr/>
          <a:lstStyle/>
          <a:p>
            <a:fld id="{3D82D779-4AFC-42DE-87A2-94D5DBA8EF96}" type="slidenum">
              <a:rPr lang="en-US" smtClean="0"/>
              <a:t>3</a:t>
            </a:fld>
            <a:endParaRPr lang="en-US"/>
          </a:p>
        </p:txBody>
      </p:sp>
    </p:spTree>
    <p:extLst>
      <p:ext uri="{BB962C8B-B14F-4D97-AF65-F5344CB8AC3E}">
        <p14:creationId xmlns:p14="http://schemas.microsoft.com/office/powerpoint/2010/main" val="77986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several months, Jessica and her daughters were  able to witness Chaz take his first steps on his new prosthetic legs.</a:t>
            </a:r>
          </a:p>
          <a:p>
            <a:pPr fontAlgn="base"/>
            <a:endParaRPr lang="en-US" sz="900" b="1" dirty="0"/>
          </a:p>
          <a:p>
            <a:pPr fontAlgn="base"/>
            <a:endParaRPr lang="en-US" sz="900" b="1" dirty="0"/>
          </a:p>
          <a:p>
            <a:r>
              <a:rPr lang="en-US" dirty="0"/>
              <a:t>Jessica Allen gave us these pictures from the</a:t>
            </a:r>
            <a:r>
              <a:rPr lang="en-US" baseline="0" dirty="0"/>
              <a:t> “Team Allen” Facebook page.</a:t>
            </a:r>
          </a:p>
          <a:p>
            <a:endParaRPr lang="en-US" baseline="0" dirty="0"/>
          </a:p>
          <a:p>
            <a:r>
              <a:rPr lang="en-US" dirty="0"/>
              <a:t>These are shots of</a:t>
            </a:r>
            <a:r>
              <a:rPr lang="en-US" baseline="0" dirty="0"/>
              <a:t> </a:t>
            </a:r>
            <a:r>
              <a:rPr lang="en-US" baseline="0" dirty="0" err="1"/>
              <a:t>Chaz</a:t>
            </a:r>
            <a:r>
              <a:rPr lang="en-US" baseline="0" dirty="0"/>
              <a:t> during his recovery.  </a:t>
            </a:r>
          </a:p>
          <a:p>
            <a:endParaRPr lang="en-US" baseline="0" dirty="0"/>
          </a:p>
          <a:p>
            <a:r>
              <a:rPr lang="en-US" baseline="0" dirty="0"/>
              <a:t> In the middle slides, you can see </a:t>
            </a:r>
            <a:r>
              <a:rPr lang="en-US" baseline="0" dirty="0" err="1"/>
              <a:t>Chaz</a:t>
            </a:r>
            <a:r>
              <a:rPr lang="en-US" baseline="0" dirty="0"/>
              <a:t> on his first set legs (smaller than those who uses now) inside the Fisher House. </a:t>
            </a:r>
          </a:p>
          <a:p>
            <a:endParaRPr lang="en-US" baseline="0" dirty="0"/>
          </a:p>
          <a:p>
            <a:r>
              <a:rPr lang="en-US" baseline="0" dirty="0"/>
              <a:t> You can see daughters (</a:t>
            </a:r>
            <a:r>
              <a:rPr lang="en-US" baseline="0" dirty="0" err="1"/>
              <a:t>Deryn</a:t>
            </a:r>
            <a:r>
              <a:rPr lang="en-US" baseline="0" dirty="0"/>
              <a:t> and </a:t>
            </a:r>
            <a:r>
              <a:rPr lang="en-US" baseline="0" dirty="0" err="1"/>
              <a:t>Ryann</a:t>
            </a:r>
            <a:r>
              <a:rPr lang="en-US" baseline="0" dirty="0"/>
              <a:t>) doing therapy with him at Walter Reed, and you can also see them on the stairs with him in side the Fisher House.</a:t>
            </a:r>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4</a:t>
            </a:fld>
            <a:endParaRPr lang="en-US"/>
          </a:p>
        </p:txBody>
      </p:sp>
    </p:spTree>
    <p:extLst>
      <p:ext uri="{BB962C8B-B14F-4D97-AF65-F5344CB8AC3E}">
        <p14:creationId xmlns:p14="http://schemas.microsoft.com/office/powerpoint/2010/main" val="326191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2D779-4AFC-42DE-87A2-94D5DBA8EF96}" type="slidenum">
              <a:rPr lang="en-US" smtClean="0"/>
              <a:t>5</a:t>
            </a:fld>
            <a:endParaRPr lang="en-US"/>
          </a:p>
        </p:txBody>
      </p:sp>
    </p:spTree>
    <p:extLst>
      <p:ext uri="{BB962C8B-B14F-4D97-AF65-F5344CB8AC3E}">
        <p14:creationId xmlns:p14="http://schemas.microsoft.com/office/powerpoint/2010/main" val="230522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 Houses</a:t>
            </a:r>
            <a:r>
              <a:rPr lang="en-US" baseline="0" dirty="0"/>
              <a:t> serve the 90 year old WWII veteran, as well as the 19 year old Afghanistan veteran…</a:t>
            </a:r>
          </a:p>
          <a:p>
            <a:endParaRPr lang="en-US" baseline="0" dirty="0"/>
          </a:p>
          <a:p>
            <a:r>
              <a:rPr lang="en-US" baseline="0" dirty="0"/>
              <a:t>…as well as the 9-day old dependent of a military family staying in an neo-natal intensive care unit.     </a:t>
            </a:r>
          </a:p>
          <a:p>
            <a:endParaRPr lang="en-US" baseline="0" dirty="0"/>
          </a:p>
          <a:p>
            <a:pPr defTabSz="881390">
              <a:defRPr/>
            </a:pPr>
            <a:r>
              <a:rPr lang="en-US" baseline="0" dirty="0"/>
              <a:t>Many people only associate us with wounded warriors.    We do help them, but that is a small subset of who we serve.   (….Cancer, cardiac, car crashes, etc.,  happen to service members every day)</a:t>
            </a:r>
          </a:p>
          <a:p>
            <a:endParaRPr lang="en-US" baseline="0" dirty="0"/>
          </a:p>
          <a:p>
            <a:r>
              <a:rPr lang="en-US" baseline="0" dirty="0"/>
              <a:t>In actuality, if you have a parent who was a Veteran</a:t>
            </a:r>
          </a:p>
          <a:p>
            <a:r>
              <a:rPr lang="en-US" baseline="0" dirty="0"/>
              <a:t>…or a spouse</a:t>
            </a:r>
          </a:p>
          <a:p>
            <a:r>
              <a:rPr lang="en-US" baseline="0" dirty="0"/>
              <a:t>…or a son or daughter who is currently serving</a:t>
            </a:r>
          </a:p>
          <a:p>
            <a:r>
              <a:rPr lang="en-US" baseline="0" dirty="0"/>
              <a:t>…or if you yourself are a Veteran,  then these houses are for YOU  and YOUR  LOVED ONES</a:t>
            </a:r>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6</a:t>
            </a:fld>
            <a:endParaRPr lang="en-US"/>
          </a:p>
        </p:txBody>
      </p:sp>
    </p:spTree>
    <p:extLst>
      <p:ext uri="{BB962C8B-B14F-4D97-AF65-F5344CB8AC3E}">
        <p14:creationId xmlns:p14="http://schemas.microsoft.com/office/powerpoint/2010/main" val="171643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
            </a:r>
            <a:r>
              <a:rPr lang="en-US" baseline="0" dirty="0"/>
              <a:t>have experienced a loved one in the hospital for an extended period of time, you know it is not unusual for family members to spend the entire day – and most of the night - at their loved one’s bedside.  </a:t>
            </a:r>
          </a:p>
          <a:p>
            <a:endParaRPr lang="en-US" baseline="0" dirty="0"/>
          </a:p>
          <a:p>
            <a:r>
              <a:rPr lang="en-US" baseline="0" dirty="0"/>
              <a:t>After a long day at the hospital, it is nice to have a place to come back to, where you can prepare a home cooked meal, change clothes, rest…and perhaps comfort –or be comforted by - other families who are experiencing similar challenges.</a:t>
            </a:r>
          </a:p>
          <a:p>
            <a:endParaRPr lang="en-US" baseline="0" dirty="0"/>
          </a:p>
          <a:p>
            <a:r>
              <a:rPr lang="en-US" baseline="0" dirty="0"/>
              <a:t>Our motto is,  “</a:t>
            </a:r>
            <a:r>
              <a:rPr lang="en-US" b="1" i="1" baseline="0" dirty="0"/>
              <a:t>A family’s love is the best medicine</a:t>
            </a:r>
            <a:r>
              <a:rPr lang="en-US" baseline="0" dirty="0"/>
              <a:t>.”   A Fisher House provides a loving environment </a:t>
            </a:r>
            <a:r>
              <a:rPr lang="en-US" i="1" u="sng" baseline="0" dirty="0"/>
              <a:t>that helps fills that prescription</a:t>
            </a:r>
            <a:r>
              <a:rPr lang="en-US" baseline="0" dirty="0"/>
              <a:t>.</a:t>
            </a:r>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7</a:t>
            </a:fld>
            <a:endParaRPr lang="en-US"/>
          </a:p>
        </p:txBody>
      </p:sp>
    </p:spTree>
    <p:extLst>
      <p:ext uri="{BB962C8B-B14F-4D97-AF65-F5344CB8AC3E}">
        <p14:creationId xmlns:p14="http://schemas.microsoft.com/office/powerpoint/2010/main" val="311547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our primary mission will always be to build new Fisher Houses where needed most, we do have some other key efforts that support military families.</a:t>
            </a:r>
          </a:p>
          <a:p>
            <a:endParaRPr lang="en-US" baseline="0" dirty="0"/>
          </a:p>
          <a:p>
            <a:r>
              <a:rPr lang="en-US" baseline="0" dirty="0"/>
              <a:t>Our Hero Miles program provides round-trip airline tickets to wounded, injured and ill service members and/or their families who are undergoing treatment at military or VA medical centers; or who are attending an authorized event.  To date, we have provided nearly 66,000 tickets, a savings worth more than $100 million. </a:t>
            </a:r>
          </a:p>
          <a:p>
            <a:endParaRPr lang="en-US" baseline="0" dirty="0"/>
          </a:p>
          <a:p>
            <a:r>
              <a:rPr lang="en-US" baseline="0" dirty="0"/>
              <a:t>A similar program is Hotels for Heroes.  People can donate their hotel reward points to Fisher House, and we can provide hotel rooms when our Fisher Houses are full, or a service member is receiving critical care at a location where we do not have a Fisher House.</a:t>
            </a:r>
          </a:p>
          <a:p>
            <a:endParaRPr lang="en-US" baseline="0" dirty="0"/>
          </a:p>
          <a:p>
            <a:r>
              <a:rPr lang="en-US" baseline="0" dirty="0"/>
              <a:t>Team Fisher House is the online, grassroots fundraising program of Fisher House Foundation. With this program, we provide a medium for individuals to raise funds through events like the Marine Corps Marathon, NYC Half Marathon, the Army 10 Miler -  as well as community events and races.  Last year alone, runners, cyclists, swimmers, etc. raised over $1M.</a:t>
            </a:r>
          </a:p>
          <a:p>
            <a:endParaRPr lang="en-US" baseline="0" dirty="0"/>
          </a:p>
          <a:p>
            <a:r>
              <a:rPr lang="en-US" baseline="0" dirty="0"/>
              <a:t>Remember that wounded warrior we talked about in the beginning of this presentation?  Bottom right photo is Chaz Allen competing in the Army Ten-Miler for Team Fisher House.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D82D779-4AFC-42DE-87A2-94D5DBA8EF96}" type="slidenum">
              <a:rPr lang="en-US" smtClean="0"/>
              <a:t>8</a:t>
            </a:fld>
            <a:endParaRPr lang="en-US"/>
          </a:p>
        </p:txBody>
      </p:sp>
    </p:spTree>
    <p:extLst>
      <p:ext uri="{BB962C8B-B14F-4D97-AF65-F5344CB8AC3E}">
        <p14:creationId xmlns:p14="http://schemas.microsoft.com/office/powerpoint/2010/main" val="244358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1990</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Served over </a:t>
            </a:r>
            <a:r>
              <a:rPr lang="en-US" sz="1200" b="1" kern="1200" dirty="0">
                <a:solidFill>
                  <a:schemeClr val="tx1"/>
                </a:solidFill>
                <a:effectLst/>
                <a:latin typeface="+mn-lt"/>
                <a:ea typeface="+mn-ea"/>
                <a:cs typeface="+mn-cs"/>
              </a:rPr>
              <a:t>305,000</a:t>
            </a:r>
            <a:r>
              <a:rPr lang="en-US" sz="1200" kern="1200" dirty="0">
                <a:solidFill>
                  <a:schemeClr val="tx1"/>
                </a:solidFill>
                <a:effectLst/>
                <a:latin typeface="+mn-lt"/>
                <a:ea typeface="+mn-ea"/>
                <a:cs typeface="+mn-cs"/>
              </a:rPr>
              <a:t> families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Over 8000 families of combat casualties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Provided over </a:t>
            </a:r>
            <a:r>
              <a:rPr lang="en-US" sz="1200" b="1" kern="1200" dirty="0">
                <a:solidFill>
                  <a:schemeClr val="tx1"/>
                </a:solidFill>
                <a:effectLst/>
                <a:latin typeface="+mn-lt"/>
                <a:ea typeface="+mn-ea"/>
                <a:cs typeface="+mn-cs"/>
              </a:rPr>
              <a:t>7 million </a:t>
            </a:r>
            <a:r>
              <a:rPr lang="en-US" sz="1200" kern="1200" dirty="0">
                <a:solidFill>
                  <a:schemeClr val="tx1"/>
                </a:solidFill>
                <a:effectLst/>
                <a:latin typeface="+mn-lt"/>
                <a:ea typeface="+mn-ea"/>
                <a:cs typeface="+mn-cs"/>
              </a:rPr>
              <a:t>nights of lodging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Saved families more than </a:t>
            </a:r>
            <a:r>
              <a:rPr lang="en-US" sz="1200" b="1" kern="1200" dirty="0">
                <a:solidFill>
                  <a:schemeClr val="tx1"/>
                </a:solidFill>
                <a:effectLst/>
                <a:latin typeface="+mn-lt"/>
                <a:ea typeface="+mn-ea"/>
                <a:cs typeface="+mn-cs"/>
              </a:rPr>
              <a:t>$360,000,000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71</a:t>
            </a:r>
            <a:r>
              <a:rPr lang="en-US" sz="1200" kern="1200" dirty="0">
                <a:solidFill>
                  <a:schemeClr val="tx1"/>
                </a:solidFill>
                <a:effectLst/>
                <a:latin typeface="+mn-lt"/>
                <a:ea typeface="+mn-ea"/>
                <a:cs typeface="+mn-cs"/>
              </a:rPr>
              <a:t> houses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 any given night we can lodge 950 families…and that number grows with every new house!</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D82D779-4AFC-42DE-87A2-94D5DBA8EF96}" type="slidenum">
              <a:rPr lang="en-US" smtClean="0"/>
              <a:t>9</a:t>
            </a:fld>
            <a:endParaRPr lang="en-US"/>
          </a:p>
        </p:txBody>
      </p:sp>
    </p:spTree>
    <p:extLst>
      <p:ext uri="{BB962C8B-B14F-4D97-AF65-F5344CB8AC3E}">
        <p14:creationId xmlns:p14="http://schemas.microsoft.com/office/powerpoint/2010/main" val="54308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4B7D1-36BA-43EE-8F84-E8F09B65152C}" type="datetimeFigureOut">
              <a:rPr lang="en-US" smtClean="0"/>
              <a:pPr/>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4B7D1-36BA-43EE-8F84-E8F09B65152C}" type="datetimeFigureOut">
              <a:rPr lang="en-US" smtClean="0"/>
              <a:pPr/>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4B7D1-36BA-43EE-8F84-E8F09B65152C}" type="datetimeFigureOut">
              <a:rPr lang="en-US" smtClean="0"/>
              <a:pPr/>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4B7D1-36BA-43EE-8F84-E8F09B65152C}" type="datetimeFigureOut">
              <a:rPr lang="en-US" smtClean="0"/>
              <a:pPr/>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4B7D1-36BA-43EE-8F84-E8F09B65152C}" type="datetimeFigureOut">
              <a:rPr lang="en-US" smtClean="0"/>
              <a:pPr/>
              <a:t>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4B7D1-36BA-43EE-8F84-E8F09B65152C}" type="datetimeFigureOut">
              <a:rPr lang="en-US" smtClean="0"/>
              <a:pPr/>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4B7D1-36BA-43EE-8F84-E8F09B65152C}" type="datetimeFigureOut">
              <a:rPr lang="en-US" smtClean="0"/>
              <a:pPr/>
              <a:t>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4B7D1-36BA-43EE-8F84-E8F09B65152C}" type="datetimeFigureOut">
              <a:rPr lang="en-US" smtClean="0"/>
              <a:pPr/>
              <a:t>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4B7D1-36BA-43EE-8F84-E8F09B65152C}" type="datetimeFigureOut">
              <a:rPr lang="en-US" smtClean="0"/>
              <a:pPr/>
              <a:t>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4B7D1-36BA-43EE-8F84-E8F09B65152C}" type="datetimeFigureOut">
              <a:rPr lang="en-US" smtClean="0"/>
              <a:pPr/>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4B7D1-36BA-43EE-8F84-E8F09B65152C}" type="datetimeFigureOut">
              <a:rPr lang="en-US" smtClean="0"/>
              <a:pPr/>
              <a:t>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4ACA2-31F6-4A85-9082-B6D437B253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4B7D1-36BA-43EE-8F84-E8F09B65152C}" type="datetimeFigureOut">
              <a:rPr lang="en-US" smtClean="0"/>
              <a:pPr/>
              <a:t>2/13/17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4ACA2-31F6-4A85-9082-B6D437B253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0.jpe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hyperlink" Target="http://www.fisherhouse.org/" TargetMode="External"/><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gif"/><Relationship Id="rId7" Type="http://schemas.openxmlformats.org/officeDocument/2006/relationships/image" Target="../media/image14.jpeg"/><Relationship Id="rId8" Type="http://schemas.openxmlformats.org/officeDocument/2006/relationships/image" Target="../media/image15.png"/><Relationship Id="rId9"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gif"/><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1.gif"/><Relationship Id="rId10"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 Id="rId11"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endParaRPr lang="en-US" dirty="0"/>
          </a:p>
        </p:txBody>
      </p:sp>
      <p:sp>
        <p:nvSpPr>
          <p:cNvPr id="3" name="Subtitle 2"/>
          <p:cNvSpPr>
            <a:spLocks noGrp="1"/>
          </p:cNvSpPr>
          <p:nvPr>
            <p:ph type="subTitle" idx="1"/>
          </p:nvPr>
        </p:nvSpPr>
        <p:spPr>
          <a:xfrm>
            <a:off x="1371600" y="4849795"/>
            <a:ext cx="6705600" cy="2084405"/>
          </a:xfrm>
        </p:spPr>
        <p:txBody>
          <a:bodyPr>
            <a:normAutofit/>
          </a:bodyPr>
          <a:lstStyle/>
          <a:p>
            <a:r>
              <a:rPr lang="en-US" sz="4000" b="1" i="1" dirty="0">
                <a:solidFill>
                  <a:srgbClr val="FFC000"/>
                </a:solidFill>
                <a:latin typeface="Palatino Linotype" pitchFamily="18" charset="0"/>
                <a:cs typeface="Tahoma" pitchFamily="34" charset="0"/>
              </a:rPr>
              <a:t>Fisher House Foundation</a:t>
            </a:r>
          </a:p>
          <a:p>
            <a:r>
              <a:rPr lang="en-US" sz="2800" b="1" i="1" dirty="0">
                <a:solidFill>
                  <a:srgbClr val="FFC000"/>
                </a:solidFill>
                <a:latin typeface="Palatino Linotype" pitchFamily="18" charset="0"/>
                <a:cs typeface="Tahoma" pitchFamily="34" charset="0"/>
              </a:rPr>
              <a:t>“Because a Family’s Love is </a:t>
            </a:r>
          </a:p>
          <a:p>
            <a:r>
              <a:rPr lang="en-US" sz="2800" b="1" i="1" dirty="0">
                <a:solidFill>
                  <a:srgbClr val="FFC000"/>
                </a:solidFill>
                <a:latin typeface="Palatino Linotype" pitchFamily="18" charset="0"/>
                <a:cs typeface="Tahoma" pitchFamily="34" charset="0"/>
              </a:rPr>
              <a:t>Good Medicine”</a:t>
            </a:r>
          </a:p>
          <a:p>
            <a:endParaRPr lang="en-US" sz="2800" b="1" dirty="0">
              <a:latin typeface="Palatino Linotype"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472016"/>
            <a:ext cx="3285744" cy="3285744"/>
          </a:xfrm>
          <a:prstGeom prst="rect">
            <a:avLst/>
          </a:prstGeom>
        </p:spPr>
      </p:pic>
      <p:pic>
        <p:nvPicPr>
          <p:cNvPr id="6" name="Picture 2" descr="http://www.fisherhouse.org/images/site/bgr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091"/>
          <a:stretch/>
        </p:blipFill>
        <p:spPr>
          <a:xfrm>
            <a:off x="5908813" y="714995"/>
            <a:ext cx="2688076" cy="1318944"/>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41919" y="2257438"/>
            <a:ext cx="2303187" cy="121599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2624" y="2452666"/>
            <a:ext cx="2364682" cy="1239819"/>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544"/>
          <a:stretch/>
        </p:blipFill>
        <p:spPr>
          <a:xfrm>
            <a:off x="472624" y="714995"/>
            <a:ext cx="2837927" cy="1351930"/>
          </a:xfrm>
          <a:prstGeom prst="rect">
            <a:avLst/>
          </a:prstGeom>
        </p:spPr>
      </p:pic>
    </p:spTree>
    <p:extLst>
      <p:ext uri="{BB962C8B-B14F-4D97-AF65-F5344CB8AC3E}">
        <p14:creationId xmlns:p14="http://schemas.microsoft.com/office/powerpoint/2010/main" val="355763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Where Do We Have Fisher Houses?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04800" y="1295400"/>
            <a:ext cx="86106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4359324"/>
            <a:ext cx="2231352" cy="646331"/>
          </a:xfrm>
          <a:prstGeom prst="rect">
            <a:avLst/>
          </a:prstGeom>
          <a:solidFill>
            <a:srgbClr val="FFFF66"/>
          </a:solidFill>
          <a:ln w="38100">
            <a:solidFill>
              <a:schemeClr val="bg2">
                <a:lumMod val="75000"/>
              </a:schemeClr>
            </a:solidFill>
          </a:ln>
        </p:spPr>
        <p:txBody>
          <a:bodyPr wrap="square" rtlCol="0">
            <a:spAutoFit/>
          </a:bodyPr>
          <a:lstStyle/>
          <a:p>
            <a:pPr algn="ctr"/>
            <a:r>
              <a:rPr lang="en-US" b="1" dirty="0">
                <a:solidFill>
                  <a:schemeClr val="accent1">
                    <a:lumMod val="75000"/>
                  </a:schemeClr>
                </a:solidFill>
              </a:rPr>
              <a:t>Available at www.fisherhouse.org</a:t>
            </a:r>
          </a:p>
        </p:txBody>
      </p:sp>
    </p:spTree>
    <p:extLst>
      <p:ext uri="{BB962C8B-B14F-4D97-AF65-F5344CB8AC3E}">
        <p14:creationId xmlns:p14="http://schemas.microsoft.com/office/powerpoint/2010/main" val="3200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Continues</a:t>
            </a:r>
          </a:p>
        </p:txBody>
      </p:sp>
      <p:sp>
        <p:nvSpPr>
          <p:cNvPr id="3" name="Content Placeholder 2"/>
          <p:cNvSpPr>
            <a:spLocks noGrp="1"/>
          </p:cNvSpPr>
          <p:nvPr>
            <p:ph idx="1"/>
          </p:nvPr>
        </p:nvSpPr>
        <p:spPr>
          <a:xfrm>
            <a:off x="506531" y="1066800"/>
            <a:ext cx="8229600" cy="4525963"/>
          </a:xfrm>
        </p:spPr>
        <p:txBody>
          <a:bodyPr vert="horz" lIns="91440" tIns="45720" rIns="91440" bIns="45720" rtlCol="0">
            <a:noAutofit/>
          </a:bodyPr>
          <a:lstStyle/>
          <a:p>
            <a:r>
              <a:rPr lang="en-US" sz="2400" dirty="0"/>
              <a:t>23 Million Veterans</a:t>
            </a:r>
          </a:p>
          <a:p>
            <a:pPr lvl="1"/>
            <a:r>
              <a:rPr lang="en-US" sz="2000" dirty="0"/>
              <a:t>Over 150 major VA medical centers</a:t>
            </a:r>
          </a:p>
          <a:p>
            <a:pPr lvl="2"/>
            <a:r>
              <a:rPr lang="en-US" sz="1600" dirty="0"/>
              <a:t>Right now we are only at 24 VA locations</a:t>
            </a:r>
          </a:p>
          <a:p>
            <a:pPr lvl="2"/>
            <a:endParaRPr lang="en-US" sz="1600" dirty="0"/>
          </a:p>
          <a:p>
            <a:r>
              <a:rPr lang="en-US" sz="2400" dirty="0"/>
              <a:t>Today’s Wounded Warriors will need a lifetime of care</a:t>
            </a:r>
          </a:p>
          <a:p>
            <a:pPr lvl="1"/>
            <a:r>
              <a:rPr lang="en-US" sz="2000" dirty="0"/>
              <a:t>Migrate from Military to VA health care</a:t>
            </a:r>
          </a:p>
          <a:p>
            <a:pPr lvl="1"/>
            <a:r>
              <a:rPr lang="en-US" sz="2000" dirty="0"/>
              <a:t>Long term caregiver support </a:t>
            </a:r>
          </a:p>
          <a:p>
            <a:pPr lvl="2"/>
            <a:r>
              <a:rPr lang="en-US" sz="1600" dirty="0"/>
              <a:t>&gt;10,000 care givers today and growing</a:t>
            </a:r>
          </a:p>
          <a:p>
            <a:pPr lvl="2"/>
            <a:r>
              <a:rPr lang="en-US" sz="1600" dirty="0"/>
              <a:t>&gt;20% of  Hero Miles support</a:t>
            </a:r>
          </a:p>
          <a:p>
            <a:pPr marL="457200" lvl="1" indent="0">
              <a:buNone/>
            </a:pPr>
            <a:endParaRPr lang="en-US" sz="2000" dirty="0"/>
          </a:p>
          <a:p>
            <a:r>
              <a:rPr lang="en-US" sz="2400" dirty="0"/>
              <a:t>End of combat operations doesn’t stop</a:t>
            </a:r>
          </a:p>
          <a:p>
            <a:pPr lvl="1"/>
            <a:r>
              <a:rPr lang="en-US" sz="2000" dirty="0"/>
              <a:t>Cancer</a:t>
            </a:r>
          </a:p>
          <a:p>
            <a:pPr lvl="1"/>
            <a:r>
              <a:rPr lang="en-US" sz="2000" dirty="0"/>
              <a:t>Car Accidents</a:t>
            </a:r>
          </a:p>
          <a:p>
            <a:pPr lvl="1"/>
            <a:r>
              <a:rPr lang="en-US" sz="2000" dirty="0"/>
              <a:t>Cardiac Arrest</a:t>
            </a:r>
          </a:p>
          <a:p>
            <a:pPr lvl="1"/>
            <a:r>
              <a:rPr lang="en-US" sz="2000" dirty="0"/>
              <a:t>Training Accidents</a:t>
            </a:r>
          </a:p>
          <a:p>
            <a:pPr lvl="1"/>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6" name="Picture 2" descr="http://www.fisherhouse.org/images/site/bgr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50225" y="2883333"/>
            <a:ext cx="2843521" cy="211931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9363" y="5237181"/>
            <a:ext cx="2351256" cy="156924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7542176" y="448510"/>
            <a:ext cx="1421552" cy="2200288"/>
          </a:xfrm>
          <a:prstGeom prst="rect">
            <a:avLst/>
          </a:prstGeom>
        </p:spPr>
      </p:pic>
    </p:spTree>
    <p:extLst>
      <p:ext uri="{BB962C8B-B14F-4D97-AF65-F5344CB8AC3E}">
        <p14:creationId xmlns:p14="http://schemas.microsoft.com/office/powerpoint/2010/main" val="34775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933372" y="851790"/>
            <a:ext cx="7296228" cy="707886"/>
          </a:xfrm>
          <a:prstGeom prst="rect">
            <a:avLst/>
          </a:prstGeom>
        </p:spPr>
        <p:txBody>
          <a:bodyPr wrap="none">
            <a:spAutoFit/>
          </a:bodyPr>
          <a:lstStyle/>
          <a:p>
            <a:r>
              <a:rPr lang="en-US" sz="4000" b="1" dirty="0">
                <a:ln w="1905"/>
                <a:effectLst>
                  <a:innerShdw blurRad="69850" dist="43180" dir="5400000">
                    <a:srgbClr val="000000">
                      <a:alpha val="65000"/>
                    </a:srgbClr>
                  </a:innerShdw>
                </a:effectLst>
              </a:rPr>
              <a:t>Learn More About Fisher House…</a:t>
            </a: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5" name="Rectangle 5"/>
          <p:cNvSpPr>
            <a:spLocks noChangeArrowheads="1"/>
          </p:cNvSpPr>
          <p:nvPr/>
        </p:nvSpPr>
        <p:spPr bwMode="auto">
          <a:xfrm>
            <a:off x="0" y="1825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6" name="Rectangle 6"/>
          <p:cNvSpPr>
            <a:spLocks noChangeArrowheads="1"/>
          </p:cNvSpPr>
          <p:nvPr/>
        </p:nvSpPr>
        <p:spPr bwMode="auto">
          <a:xfrm>
            <a:off x="0" y="3651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7" name="Rectangle 7"/>
          <p:cNvSpPr>
            <a:spLocks noChangeArrowheads="1"/>
          </p:cNvSpPr>
          <p:nvPr/>
        </p:nvSpPr>
        <p:spPr bwMode="auto">
          <a:xfrm>
            <a:off x="-76200" y="57879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rPr>
              <a:t> </a:t>
            </a:r>
            <a:endParaRPr kumimoji="0" lang="en-US" sz="1800" b="0" i="0" u="none" strike="noStrike" cap="none" normalizeH="0" baseline="0">
              <a:ln>
                <a:noFill/>
              </a:ln>
              <a:solidFill>
                <a:schemeClr val="tx1"/>
              </a:solidFill>
              <a:effectLst/>
              <a:latin typeface="Arial" pitchFamily="34" charset="0"/>
            </a:endParaRPr>
          </a:p>
        </p:txBody>
      </p:sp>
      <p:pic>
        <p:nvPicPr>
          <p:cNvPr id="2057"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2550" y="1804496"/>
            <a:ext cx="329104" cy="32910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780014" y="5981744"/>
            <a:ext cx="1250031" cy="576937"/>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32859" y="5965675"/>
            <a:ext cx="584617" cy="584617"/>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62" name="Picture 14">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2000" y="2334734"/>
            <a:ext cx="3603534" cy="3019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23886" y="1746978"/>
            <a:ext cx="3441648" cy="461665"/>
          </a:xfrm>
          <a:prstGeom prst="rect">
            <a:avLst/>
          </a:prstGeom>
          <a:noFill/>
        </p:spPr>
        <p:txBody>
          <a:bodyPr wrap="none" rtlCol="0">
            <a:spAutoFit/>
          </a:bodyPr>
          <a:lstStyle/>
          <a:p>
            <a:r>
              <a:rPr lang="en-US" sz="2400" dirty="0"/>
              <a:t>WWW.FISHERHOUSE.ORG</a:t>
            </a:r>
          </a:p>
        </p:txBody>
      </p:sp>
      <p:sp>
        <p:nvSpPr>
          <p:cNvPr id="10" name="TextBox 9"/>
          <p:cNvSpPr txBox="1"/>
          <p:nvPr/>
        </p:nvSpPr>
        <p:spPr>
          <a:xfrm>
            <a:off x="5093683" y="1728566"/>
            <a:ext cx="3069751" cy="461665"/>
          </a:xfrm>
          <a:prstGeom prst="rect">
            <a:avLst/>
          </a:prstGeom>
          <a:noFill/>
        </p:spPr>
        <p:txBody>
          <a:bodyPr wrap="none" rtlCol="0">
            <a:spAutoFit/>
          </a:bodyPr>
          <a:lstStyle/>
          <a:p>
            <a:r>
              <a:rPr lang="en-US" sz="2400" dirty="0"/>
              <a:t>“Like” us on     </a:t>
            </a:r>
            <a:r>
              <a:rPr lang="en-US" sz="2400" dirty="0" err="1"/>
              <a:t>acebook</a:t>
            </a:r>
            <a:endParaRPr lang="en-US" sz="2400" dirty="0"/>
          </a:p>
        </p:txBody>
      </p:sp>
      <p:pic>
        <p:nvPicPr>
          <p:cNvPr id="307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155451" y="2312509"/>
            <a:ext cx="3074149" cy="3041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2000" y="5531846"/>
            <a:ext cx="7467599" cy="369332"/>
          </a:xfrm>
          <a:prstGeom prst="rect">
            <a:avLst/>
          </a:prstGeom>
          <a:noFill/>
        </p:spPr>
        <p:txBody>
          <a:bodyPr wrap="square" rtlCol="0">
            <a:spAutoFit/>
          </a:bodyPr>
          <a:lstStyle/>
          <a:p>
            <a:pPr algn="ctr"/>
            <a:r>
              <a:rPr lang="en-US" i="1" dirty="0"/>
              <a:t>We’re also on YouTube, Twitter, Flickr and Pinterest!</a:t>
            </a:r>
          </a:p>
        </p:txBody>
      </p:sp>
      <p:pic>
        <p:nvPicPr>
          <p:cNvPr id="2050"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841251" y="5961049"/>
            <a:ext cx="575033" cy="571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53820" y="5961049"/>
            <a:ext cx="597632" cy="597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42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Fisher House?</a:t>
            </a:r>
          </a:p>
        </p:txBody>
      </p:sp>
      <p:sp>
        <p:nvSpPr>
          <p:cNvPr id="3" name="Content Placeholder 2"/>
          <p:cNvSpPr>
            <a:spLocks noGrp="1"/>
          </p:cNvSpPr>
          <p:nvPr>
            <p:ph sz="half" idx="1"/>
          </p:nvPr>
        </p:nvSpPr>
        <p:spPr/>
        <p:txBody>
          <a:bodyPr>
            <a:normAutofit/>
          </a:bodyPr>
          <a:lstStyle/>
          <a:p>
            <a:r>
              <a:rPr lang="en-US" sz="2400" b="1" i="1" dirty="0">
                <a:solidFill>
                  <a:srgbClr val="FFFF00"/>
                </a:solidFill>
              </a:rPr>
              <a:t>“Home away from home”</a:t>
            </a:r>
          </a:p>
          <a:p>
            <a:r>
              <a:rPr lang="en-US" sz="2400" dirty="0"/>
              <a:t>71 Fisher Houses currently located at military and VA medical centers </a:t>
            </a:r>
          </a:p>
          <a:p>
            <a:r>
              <a:rPr lang="en-US" sz="2400" dirty="0"/>
              <a:t>Within walking distance</a:t>
            </a:r>
          </a:p>
          <a:p>
            <a:r>
              <a:rPr lang="en-US" sz="2400" dirty="0"/>
              <a:t>8-21 suites, </a:t>
            </a:r>
            <a:br>
              <a:rPr lang="en-US" sz="2400" dirty="0"/>
            </a:br>
            <a:r>
              <a:rPr lang="en-US" sz="2400" dirty="0"/>
              <a:t>	5,000-16,800 </a:t>
            </a:r>
            <a:r>
              <a:rPr lang="en-US" sz="2000" dirty="0" err="1"/>
              <a:t>sq</a:t>
            </a:r>
            <a:r>
              <a:rPr lang="en-US" sz="2000" dirty="0"/>
              <a:t> </a:t>
            </a:r>
            <a:r>
              <a:rPr lang="en-US" sz="2000" dirty="0" err="1"/>
              <a:t>ft</a:t>
            </a:r>
            <a:r>
              <a:rPr lang="en-US" sz="2000" dirty="0"/>
              <a:t> </a:t>
            </a:r>
          </a:p>
          <a:p>
            <a:r>
              <a:rPr lang="en-US" sz="2400" dirty="0"/>
              <a:t>Common kitchen, dining room, laundry, living room &amp; playroom</a:t>
            </a:r>
          </a:p>
          <a:p>
            <a:r>
              <a:rPr lang="en-US" sz="2400" dirty="0">
                <a:solidFill>
                  <a:srgbClr val="FFFF00"/>
                </a:solidFill>
              </a:rPr>
              <a:t>A </a:t>
            </a:r>
            <a:r>
              <a:rPr lang="en-US" sz="2400" i="1" u="sng" dirty="0">
                <a:solidFill>
                  <a:srgbClr val="FFFF00"/>
                </a:solidFill>
              </a:rPr>
              <a:t>home</a:t>
            </a:r>
            <a:r>
              <a:rPr lang="en-US" sz="2400" dirty="0">
                <a:solidFill>
                  <a:srgbClr val="FFFF00"/>
                </a:solidFill>
              </a:rPr>
              <a:t>…not a hotel!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14" name="Picture 2" descr="http://www.fisherhouse.org/images/site/bgr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84540" y="1905000"/>
            <a:ext cx="2633574" cy="1752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32752" y="3940080"/>
            <a:ext cx="2319220" cy="17201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918114" y="4648200"/>
            <a:ext cx="2082426" cy="13823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058638" y="3037828"/>
            <a:ext cx="1801377" cy="1239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93097" y="1216628"/>
            <a:ext cx="2055587" cy="13767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3000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Team Alle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838199"/>
            <a:ext cx="3276600" cy="45368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03650" y="3200400"/>
            <a:ext cx="1993900" cy="1811337"/>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10" name="Picture 2" descr="http://www.polls.newsvine.com/_vine/images/users/900/meredith-birkett/4946435.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77000" y="228600"/>
            <a:ext cx="2359416" cy="15362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572000" y="1636868"/>
            <a:ext cx="2801697" cy="173355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0200" y="4060366"/>
            <a:ext cx="2803778" cy="2079469"/>
          </a:xfrm>
          <a:prstGeom prst="rect">
            <a:avLst/>
          </a:prstGeom>
        </p:spPr>
      </p:pic>
    </p:spTree>
    <p:extLst>
      <p:ext uri="{BB962C8B-B14F-4D97-AF65-F5344CB8AC3E}">
        <p14:creationId xmlns:p14="http://schemas.microsoft.com/office/powerpoint/2010/main" val="338156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0724" y="304800"/>
            <a:ext cx="8258867" cy="61292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86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a:t>About the (Your Home) Fisher House</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13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9218" name="Picture 2" descr="G:\Photos\BRENDAN_MATTINGLY_PHOTOS\IMG_635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024364"/>
            <a:ext cx="2454157" cy="368123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762000"/>
            <a:ext cx="5030893" cy="3329268"/>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2" name="TextBox 1"/>
          <p:cNvSpPr txBox="1"/>
          <p:nvPr/>
        </p:nvSpPr>
        <p:spPr>
          <a:xfrm>
            <a:off x="192932" y="4343400"/>
            <a:ext cx="5877378" cy="2308324"/>
          </a:xfrm>
          <a:prstGeom prst="rect">
            <a:avLst/>
          </a:prstGeom>
          <a:noFill/>
        </p:spPr>
        <p:txBody>
          <a:bodyPr wrap="none" rtlCol="0">
            <a:spAutoFit/>
          </a:bodyPr>
          <a:lstStyle/>
          <a:p>
            <a:r>
              <a:rPr lang="en-US" sz="2400" i="1" dirty="0"/>
              <a:t>Serving the families of… </a:t>
            </a:r>
          </a:p>
          <a:p>
            <a:endParaRPr lang="en-US" sz="2400" i="1" dirty="0"/>
          </a:p>
          <a:p>
            <a:r>
              <a:rPr lang="en-US" sz="2400" i="1" dirty="0"/>
              <a:t>          …Veterans, Active Duty, and Dependents</a:t>
            </a:r>
          </a:p>
          <a:p>
            <a:endParaRPr lang="en-US" sz="2400" i="1" dirty="0"/>
          </a:p>
          <a:p>
            <a:r>
              <a:rPr lang="en-US" sz="2400" i="1" dirty="0"/>
              <a:t>          …Wounded, Injured, and Ill</a:t>
            </a:r>
          </a:p>
          <a:p>
            <a:r>
              <a:rPr lang="en-US" sz="2400" dirty="0"/>
              <a:t>	</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238" y="762000"/>
            <a:ext cx="2859616" cy="2135886"/>
          </a:xfrm>
          <a:prstGeom prst="rect">
            <a:avLst/>
          </a:prstGeom>
        </p:spPr>
      </p:pic>
    </p:spTree>
    <p:extLst>
      <p:ext uri="{BB962C8B-B14F-4D97-AF65-F5344CB8AC3E}">
        <p14:creationId xmlns:p14="http://schemas.microsoft.com/office/powerpoint/2010/main" val="25452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593911">
            <a:off x="4406256" y="4711216"/>
            <a:ext cx="2844191" cy="1712499"/>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1" y="188896"/>
            <a:ext cx="3169808" cy="237766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8195"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682288">
            <a:off x="495585" y="449011"/>
            <a:ext cx="2743200" cy="411480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8196"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0961850">
            <a:off x="5387071" y="2406091"/>
            <a:ext cx="3429000" cy="228600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10935" y="1981200"/>
            <a:ext cx="2310210" cy="2712717"/>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24243" t="-16897"/>
          <a:stretch/>
        </p:blipFill>
        <p:spPr>
          <a:xfrm>
            <a:off x="935477" y="4103337"/>
            <a:ext cx="3451466" cy="2598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550" y="1270009"/>
            <a:ext cx="2682081" cy="1200329"/>
          </a:xfrm>
          <a:prstGeom prst="rect">
            <a:avLst/>
          </a:prstGeom>
          <a:noFill/>
        </p:spPr>
        <p:txBody>
          <a:bodyPr wrap="none" rtlCol="0">
            <a:spAutoFit/>
          </a:bodyPr>
          <a:lstStyle/>
          <a:p>
            <a:pPr algn="ctr"/>
            <a:r>
              <a:rPr lang="en-US" sz="2400" dirty="0"/>
              <a:t>More than </a:t>
            </a:r>
            <a:r>
              <a:rPr lang="en-US" sz="2400" b="1" dirty="0">
                <a:solidFill>
                  <a:srgbClr val="FFFF00"/>
                </a:solidFill>
                <a:latin typeface="Arial Black" pitchFamily="34" charset="0"/>
              </a:rPr>
              <a:t>66,000</a:t>
            </a:r>
          </a:p>
          <a:p>
            <a:pPr algn="ctr"/>
            <a:r>
              <a:rPr lang="en-US" sz="2400" dirty="0"/>
              <a:t>tickets to service</a:t>
            </a:r>
          </a:p>
          <a:p>
            <a:pPr algn="ctr"/>
            <a:r>
              <a:rPr lang="en-US" sz="2400" dirty="0"/>
              <a:t>members &amp; families</a:t>
            </a:r>
          </a:p>
        </p:txBody>
      </p:sp>
      <p:pic>
        <p:nvPicPr>
          <p:cNvPr id="12" name="Picture 2" descr="http://www.fisherhouse.org/images/site/bgr_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64" y="26464"/>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995" y="4158963"/>
            <a:ext cx="1841995" cy="2274863"/>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3197" y="2624568"/>
            <a:ext cx="1990085" cy="1809345"/>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9" name="TextBox 8"/>
          <p:cNvSpPr txBox="1"/>
          <p:nvPr/>
        </p:nvSpPr>
        <p:spPr>
          <a:xfrm>
            <a:off x="444469" y="5416689"/>
            <a:ext cx="2939554" cy="892552"/>
          </a:xfrm>
          <a:prstGeom prst="rect">
            <a:avLst/>
          </a:prstGeom>
          <a:noFill/>
        </p:spPr>
        <p:txBody>
          <a:bodyPr wrap="square" rtlCol="0">
            <a:spAutoFit/>
          </a:bodyPr>
          <a:lstStyle/>
          <a:p>
            <a:pPr algn="ctr"/>
            <a:r>
              <a:rPr lang="en-US" sz="2400" dirty="0"/>
              <a:t>Since inception  </a:t>
            </a:r>
            <a:r>
              <a:rPr lang="en-US" sz="2800" b="1" dirty="0">
                <a:solidFill>
                  <a:srgbClr val="FFFF00"/>
                </a:solidFill>
              </a:rPr>
              <a:t>10,000+</a:t>
            </a:r>
            <a:r>
              <a:rPr lang="en-US" sz="2400" dirty="0"/>
              <a:t> free nights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9624" y="359645"/>
            <a:ext cx="1059168" cy="158875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5708" y="2031392"/>
            <a:ext cx="2687146" cy="179143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3887" y="656554"/>
            <a:ext cx="1875737" cy="1239870"/>
          </a:xfrm>
          <a:prstGeom prst="rect">
            <a:avLst/>
          </a:prstGeom>
        </p:spPr>
      </p:pic>
      <p:sp>
        <p:nvSpPr>
          <p:cNvPr id="7" name="Rectangle 6"/>
          <p:cNvSpPr/>
          <p:nvPr/>
        </p:nvSpPr>
        <p:spPr>
          <a:xfrm>
            <a:off x="7093470" y="2197464"/>
            <a:ext cx="1952197" cy="1446550"/>
          </a:xfrm>
          <a:prstGeom prst="rect">
            <a:avLst/>
          </a:prstGeom>
        </p:spPr>
        <p:txBody>
          <a:bodyPr wrap="square">
            <a:spAutoFit/>
          </a:bodyPr>
          <a:lstStyle/>
          <a:p>
            <a:pPr algn="ctr"/>
            <a:r>
              <a:rPr lang="en-US" sz="2200" dirty="0"/>
              <a:t>More than </a:t>
            </a:r>
            <a:r>
              <a:rPr lang="en-US" sz="2200" b="1" dirty="0">
                <a:solidFill>
                  <a:srgbClr val="FFFF00"/>
                </a:solidFill>
              </a:rPr>
              <a:t>$5.5 </a:t>
            </a:r>
            <a:r>
              <a:rPr lang="en-US" sz="2200" dirty="0"/>
              <a:t>million raised since inception (2006)</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178" y="527998"/>
            <a:ext cx="2915957" cy="74248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959" y="4554207"/>
            <a:ext cx="3490393" cy="742188"/>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2355" y="633884"/>
            <a:ext cx="1885816" cy="1397508"/>
          </a:xfrm>
          <a:prstGeom prst="rect">
            <a:avLst/>
          </a:prstGeom>
        </p:spPr>
      </p:pic>
      <p:sp>
        <p:nvSpPr>
          <p:cNvPr id="6" name="TextBox 5"/>
          <p:cNvSpPr txBox="1"/>
          <p:nvPr/>
        </p:nvSpPr>
        <p:spPr>
          <a:xfrm>
            <a:off x="6518366" y="4318705"/>
            <a:ext cx="2195191" cy="1569660"/>
          </a:xfrm>
          <a:prstGeom prst="rect">
            <a:avLst/>
          </a:prstGeom>
          <a:noFill/>
        </p:spPr>
        <p:txBody>
          <a:bodyPr wrap="square" rtlCol="0">
            <a:spAutoFit/>
          </a:bodyPr>
          <a:lstStyle/>
          <a:p>
            <a:r>
              <a:rPr lang="en-US" sz="2400" dirty="0"/>
              <a:t>More than </a:t>
            </a:r>
            <a:r>
              <a:rPr lang="en-US" sz="2400" b="1" dirty="0">
                <a:solidFill>
                  <a:srgbClr val="FFFF00"/>
                </a:solidFill>
              </a:rPr>
              <a:t>700</a:t>
            </a:r>
            <a:r>
              <a:rPr lang="en-US" sz="2400" dirty="0"/>
              <a:t> scholarships totaling $1.4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Fisher House Facts</a:t>
            </a:r>
          </a:p>
        </p:txBody>
      </p:sp>
      <p:sp>
        <p:nvSpPr>
          <p:cNvPr id="3" name="Content Placeholder 2"/>
          <p:cNvSpPr>
            <a:spLocks noGrp="1"/>
          </p:cNvSpPr>
          <p:nvPr>
            <p:ph idx="1"/>
          </p:nvPr>
        </p:nvSpPr>
        <p:spPr>
          <a:xfrm>
            <a:off x="761999" y="1295400"/>
            <a:ext cx="5410201" cy="4297363"/>
          </a:xfrm>
        </p:spPr>
        <p:txBody>
          <a:bodyPr vert="horz" lIns="91440" tIns="45720" rIns="91440" bIns="45720" rtlCol="0">
            <a:noAutofit/>
          </a:bodyPr>
          <a:lstStyle/>
          <a:p>
            <a:r>
              <a:rPr lang="en-US" sz="2400" dirty="0"/>
              <a:t>Since 1990</a:t>
            </a:r>
          </a:p>
          <a:p>
            <a:pPr lvl="1"/>
            <a:r>
              <a:rPr lang="en-US" sz="2400" dirty="0"/>
              <a:t>Served over 305,000 families</a:t>
            </a:r>
          </a:p>
          <a:p>
            <a:pPr lvl="2"/>
            <a:r>
              <a:rPr lang="en-US" sz="1800" dirty="0"/>
              <a:t>Over 8000 families of combat casualties</a:t>
            </a:r>
          </a:p>
          <a:p>
            <a:pPr lvl="1"/>
            <a:r>
              <a:rPr lang="en-US" sz="2400" dirty="0"/>
              <a:t>Provided over 7 million nights of lodging</a:t>
            </a:r>
          </a:p>
          <a:p>
            <a:pPr lvl="2"/>
            <a:r>
              <a:rPr lang="en-US" sz="1800" dirty="0"/>
              <a:t>Saved families more than $360 million</a:t>
            </a:r>
          </a:p>
          <a:p>
            <a:pPr lvl="1"/>
            <a:r>
              <a:rPr lang="en-US" sz="2400" dirty="0"/>
              <a:t>71 houses</a:t>
            </a:r>
          </a:p>
          <a:p>
            <a:pPr marL="457200" lvl="1" indent="0">
              <a:buNone/>
            </a:pPr>
            <a:endParaRPr lang="en-US" sz="2400" dirty="0"/>
          </a:p>
          <a:p>
            <a:pPr lvl="0"/>
            <a:r>
              <a:rPr lang="en-US" sz="2400" dirty="0"/>
              <a:t>At the (Your Home)House</a:t>
            </a:r>
          </a:p>
          <a:p>
            <a:pPr marL="914400" lvl="2" indent="0">
              <a:buNone/>
            </a:pPr>
            <a:r>
              <a:rPr lang="en-US" sz="1600" dirty="0"/>
              <a:t> </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90097"/>
            <a:ext cx="783077" cy="783077"/>
          </a:xfrm>
          <a:prstGeom prst="rect">
            <a:avLst/>
          </a:prstGeom>
        </p:spPr>
      </p:pic>
      <p:pic>
        <p:nvPicPr>
          <p:cNvPr id="6" name="Picture 2" descr="http://www.fisherhouse.org/images/site/bgr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2" y="0"/>
            <a:ext cx="9753600" cy="90487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0901" r="10664"/>
          <a:stretch/>
        </p:blipFill>
        <p:spPr>
          <a:xfrm>
            <a:off x="6071524" y="1429182"/>
            <a:ext cx="2615276" cy="42858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290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7652</TotalTime>
  <Words>1350</Words>
  <Application>Microsoft Macintosh PowerPoint</Application>
  <PresentationFormat>On-screen Show (4:3)</PresentationFormat>
  <Paragraphs>167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Palatino Linotype</vt:lpstr>
      <vt:lpstr>Tahoma</vt:lpstr>
      <vt:lpstr>Times New Roman</vt:lpstr>
      <vt:lpstr>Office Theme</vt:lpstr>
      <vt:lpstr> </vt:lpstr>
      <vt:lpstr>What is a Fisher House?</vt:lpstr>
      <vt:lpstr>PowerPoint Presentation</vt:lpstr>
      <vt:lpstr>PowerPoint Presentation</vt:lpstr>
      <vt:lpstr>About the (Your Home) Fisher House</vt:lpstr>
      <vt:lpstr>PowerPoint Presentation</vt:lpstr>
      <vt:lpstr>PowerPoint Presentation</vt:lpstr>
      <vt:lpstr>PowerPoint Presentation</vt:lpstr>
      <vt:lpstr>Fisher House Facts</vt:lpstr>
      <vt:lpstr>Where Do We Have Fisher Houses? </vt:lpstr>
      <vt:lpstr>The Mission Continues</vt:lpstr>
      <vt:lpstr>PowerPoint Presentation</vt:lpstr>
    </vt:vector>
  </TitlesOfParts>
  <Company>Fisher House Foundation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bgawne</dc:creator>
  <cp:lastModifiedBy>Lisa Kelley</cp:lastModifiedBy>
  <cp:revision>221</cp:revision>
  <cp:lastPrinted>2015-07-06T15:34:07Z</cp:lastPrinted>
  <dcterms:created xsi:type="dcterms:W3CDTF">2010-12-03T15:28:05Z</dcterms:created>
  <dcterms:modified xsi:type="dcterms:W3CDTF">2017-02-13T19:54:54Z</dcterms:modified>
</cp:coreProperties>
</file>