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1" r:id="rId2"/>
    <p:sldId id="325" r:id="rId3"/>
    <p:sldId id="327" r:id="rId4"/>
    <p:sldId id="330" r:id="rId5"/>
    <p:sldId id="331" r:id="rId6"/>
    <p:sldId id="332" r:id="rId7"/>
    <p:sldId id="328" r:id="rId8"/>
    <p:sldId id="329" r:id="rId9"/>
    <p:sldId id="33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5048" autoAdjust="0"/>
  </p:normalViewPr>
  <p:slideViewPr>
    <p:cSldViewPr snapToGrid="0">
      <p:cViewPr varScale="1">
        <p:scale>
          <a:sx n="105" d="100"/>
          <a:sy n="105" d="100"/>
        </p:scale>
        <p:origin x="1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E7FD4-778E-43C1-A7EC-9F1A41379FA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258BB-DB08-4A52-B1EE-FC9BD8B2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60F45-21CD-4C15-825A-8C3C27B2EF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55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Group Exercise – 6 tables in room.    </a:t>
            </a:r>
          </a:p>
          <a:p>
            <a:endParaRPr lang="en-US" dirty="0"/>
          </a:p>
          <a:p>
            <a:r>
              <a:rPr lang="en-US" dirty="0"/>
              <a:t>Pick two tables to answer #1</a:t>
            </a:r>
          </a:p>
          <a:p>
            <a:r>
              <a:rPr lang="en-US" dirty="0"/>
              <a:t>Pick two tables to answer #2</a:t>
            </a:r>
          </a:p>
          <a:p>
            <a:r>
              <a:rPr lang="en-US" dirty="0"/>
              <a:t>Pick two tables to answer #2</a:t>
            </a:r>
          </a:p>
          <a:p>
            <a:endParaRPr lang="en-US" dirty="0"/>
          </a:p>
          <a:p>
            <a:r>
              <a:rPr lang="en-US" dirty="0"/>
              <a:t>10-15 minutes…..Write on Butcher Block sheets   Each table present their results to crowd</a:t>
            </a:r>
          </a:p>
          <a:p>
            <a:pPr marL="171450" indent="-171450">
              <a:buFontTx/>
              <a:buChar char="-"/>
            </a:pPr>
            <a:r>
              <a:rPr lang="en-US" dirty="0"/>
              <a:t>Pick a spokesman to present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Entire Room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60F45-21CD-4C15-825A-8C3C27B2EF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02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 tables – question 1</a:t>
            </a:r>
          </a:p>
          <a:p>
            <a:endParaRPr lang="en-US" dirty="0"/>
          </a:p>
          <a:p>
            <a:r>
              <a:rPr lang="en-US" dirty="0"/>
              <a:t>2 tables question 2</a:t>
            </a:r>
          </a:p>
          <a:p>
            <a:endParaRPr lang="en-US" dirty="0"/>
          </a:p>
          <a:p>
            <a:r>
              <a:rPr lang="en-US" dirty="0"/>
              <a:t>3 Tables question 3</a:t>
            </a:r>
          </a:p>
          <a:p>
            <a:endParaRPr lang="en-US" dirty="0"/>
          </a:p>
          <a:p>
            <a:r>
              <a:rPr lang="en-US" dirty="0"/>
              <a:t>10-15 minutes…..Write on Butcher Block sheets   each table present.</a:t>
            </a:r>
          </a:p>
          <a:p>
            <a:pPr marL="171450" indent="-171450">
              <a:buFontTx/>
              <a:buChar char="-"/>
            </a:pPr>
            <a:r>
              <a:rPr lang="en-US" dirty="0"/>
              <a:t>Neat handwriting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Pick a spokesman</a:t>
            </a:r>
          </a:p>
          <a:p>
            <a:pPr marL="171450" indent="-171450">
              <a:buFontTx/>
              <a:buChar char="-"/>
            </a:pPr>
            <a:r>
              <a:rPr lang="en-US" dirty="0"/>
              <a:t>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0F45-21CD-4C15-825A-8C3C27B2EF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2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 tables – question 1</a:t>
            </a:r>
          </a:p>
          <a:p>
            <a:endParaRPr lang="en-US" dirty="0"/>
          </a:p>
          <a:p>
            <a:r>
              <a:rPr lang="en-US" dirty="0"/>
              <a:t>2 tables question 2</a:t>
            </a:r>
          </a:p>
          <a:p>
            <a:endParaRPr lang="en-US" dirty="0"/>
          </a:p>
          <a:p>
            <a:r>
              <a:rPr lang="en-US" dirty="0"/>
              <a:t>3 Tables question 3</a:t>
            </a:r>
          </a:p>
          <a:p>
            <a:endParaRPr lang="en-US" dirty="0"/>
          </a:p>
          <a:p>
            <a:r>
              <a:rPr lang="en-US" dirty="0"/>
              <a:t>10-15 minutes…..Write on Butcher Block sheets   each table present.</a:t>
            </a:r>
          </a:p>
          <a:p>
            <a:pPr marL="171450" indent="-171450">
              <a:buFontTx/>
              <a:buChar char="-"/>
            </a:pPr>
            <a:r>
              <a:rPr lang="en-US" dirty="0"/>
              <a:t>Neat handwriting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Pick a spokesman</a:t>
            </a:r>
          </a:p>
          <a:p>
            <a:pPr marL="171450" indent="-171450">
              <a:buFontTx/>
              <a:buChar char="-"/>
            </a:pPr>
            <a:r>
              <a:rPr lang="en-US" dirty="0"/>
              <a:t>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0F45-21CD-4C15-825A-8C3C27B2EF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0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 tables – question 1</a:t>
            </a:r>
          </a:p>
          <a:p>
            <a:endParaRPr lang="en-US" dirty="0"/>
          </a:p>
          <a:p>
            <a:r>
              <a:rPr lang="en-US" dirty="0"/>
              <a:t>2 tables question 2</a:t>
            </a:r>
          </a:p>
          <a:p>
            <a:endParaRPr lang="en-US" dirty="0"/>
          </a:p>
          <a:p>
            <a:r>
              <a:rPr lang="en-US" dirty="0"/>
              <a:t>3 Tables question 3</a:t>
            </a:r>
          </a:p>
          <a:p>
            <a:endParaRPr lang="en-US" dirty="0"/>
          </a:p>
          <a:p>
            <a:r>
              <a:rPr lang="en-US" dirty="0"/>
              <a:t>10-15 minutes…..Write on Butcher Block sheets   each table present.</a:t>
            </a:r>
          </a:p>
          <a:p>
            <a:pPr marL="171450" indent="-171450">
              <a:buFontTx/>
              <a:buChar char="-"/>
            </a:pPr>
            <a:r>
              <a:rPr lang="en-US" dirty="0"/>
              <a:t>Neat handwriting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Pick a spokesman</a:t>
            </a:r>
          </a:p>
          <a:p>
            <a:pPr marL="171450" indent="-171450">
              <a:buFontTx/>
              <a:buChar char="-"/>
            </a:pPr>
            <a:r>
              <a:rPr lang="en-US" dirty="0"/>
              <a:t>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0F45-21CD-4C15-825A-8C3C27B2EF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6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 tables – question 1</a:t>
            </a:r>
          </a:p>
          <a:p>
            <a:endParaRPr lang="en-US" dirty="0"/>
          </a:p>
          <a:p>
            <a:r>
              <a:rPr lang="en-US" dirty="0"/>
              <a:t>2 tables question 2</a:t>
            </a:r>
          </a:p>
          <a:p>
            <a:endParaRPr lang="en-US" dirty="0"/>
          </a:p>
          <a:p>
            <a:r>
              <a:rPr lang="en-US" dirty="0"/>
              <a:t>3 Tables question 3</a:t>
            </a:r>
          </a:p>
          <a:p>
            <a:endParaRPr lang="en-US" dirty="0"/>
          </a:p>
          <a:p>
            <a:r>
              <a:rPr lang="en-US" dirty="0"/>
              <a:t>10-15 minutes…..Write on Butcher Block sheets   each table present.</a:t>
            </a:r>
          </a:p>
          <a:p>
            <a:pPr marL="171450" indent="-171450">
              <a:buFontTx/>
              <a:buChar char="-"/>
            </a:pPr>
            <a:r>
              <a:rPr lang="en-US" dirty="0"/>
              <a:t>Neat handwriting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Pick a spokesman</a:t>
            </a:r>
          </a:p>
          <a:p>
            <a:pPr marL="171450" indent="-171450">
              <a:buFontTx/>
              <a:buChar char="-"/>
            </a:pPr>
            <a:r>
              <a:rPr lang="en-US" dirty="0"/>
              <a:t>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0F45-21CD-4C15-825A-8C3C27B2EF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8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Group Exercise – 6 tables in room.    </a:t>
            </a:r>
          </a:p>
          <a:p>
            <a:endParaRPr lang="en-US" dirty="0"/>
          </a:p>
          <a:p>
            <a:r>
              <a:rPr lang="en-US" dirty="0"/>
              <a:t>Pick two tables to answer #1</a:t>
            </a:r>
          </a:p>
          <a:p>
            <a:r>
              <a:rPr lang="en-US" dirty="0"/>
              <a:t>Pick two tables to answer #2</a:t>
            </a:r>
          </a:p>
          <a:p>
            <a:r>
              <a:rPr lang="en-US" dirty="0"/>
              <a:t>Pick two tables to answer #2</a:t>
            </a:r>
          </a:p>
          <a:p>
            <a:endParaRPr lang="en-US" dirty="0"/>
          </a:p>
          <a:p>
            <a:r>
              <a:rPr lang="en-US" dirty="0"/>
              <a:t>10-15 minutes…..Write on Butcher Block sheets   Each table present their results to crowd</a:t>
            </a:r>
          </a:p>
          <a:p>
            <a:pPr marL="171450" indent="-171450">
              <a:buFontTx/>
              <a:buChar char="-"/>
            </a:pPr>
            <a:r>
              <a:rPr lang="en-US" dirty="0"/>
              <a:t>Pick a spokesman to present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Entire Room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60F45-21CD-4C15-825A-8C3C27B2EF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10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Group Exercise – 6 tables in room.    </a:t>
            </a:r>
          </a:p>
          <a:p>
            <a:endParaRPr lang="en-US" dirty="0"/>
          </a:p>
          <a:p>
            <a:r>
              <a:rPr lang="en-US" dirty="0"/>
              <a:t>Pick two tables to answer #1</a:t>
            </a:r>
          </a:p>
          <a:p>
            <a:r>
              <a:rPr lang="en-US" dirty="0"/>
              <a:t>Pick two tables to answer #2</a:t>
            </a:r>
          </a:p>
          <a:p>
            <a:r>
              <a:rPr lang="en-US" dirty="0"/>
              <a:t>Pick two tables to answer #2</a:t>
            </a:r>
          </a:p>
          <a:p>
            <a:endParaRPr lang="en-US" dirty="0"/>
          </a:p>
          <a:p>
            <a:r>
              <a:rPr lang="en-US" dirty="0"/>
              <a:t>10-15 minutes…..Write on Butcher Block sheets   Each table present their results to crowd</a:t>
            </a:r>
          </a:p>
          <a:p>
            <a:pPr marL="171450" indent="-171450">
              <a:buFontTx/>
              <a:buChar char="-"/>
            </a:pPr>
            <a:r>
              <a:rPr lang="en-US" dirty="0"/>
              <a:t>Pick a spokesman to present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Entire Room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60F45-21CD-4C15-825A-8C3C27B2EF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834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Group Exercise – 6 tables in room.    </a:t>
            </a:r>
          </a:p>
          <a:p>
            <a:endParaRPr lang="en-US" dirty="0"/>
          </a:p>
          <a:p>
            <a:r>
              <a:rPr lang="en-US" dirty="0"/>
              <a:t>Pick two tables to answer #1</a:t>
            </a:r>
          </a:p>
          <a:p>
            <a:r>
              <a:rPr lang="en-US" dirty="0"/>
              <a:t>Pick two tables to answer #2</a:t>
            </a:r>
          </a:p>
          <a:p>
            <a:r>
              <a:rPr lang="en-US" dirty="0"/>
              <a:t>Pick two tables to answer #2</a:t>
            </a:r>
          </a:p>
          <a:p>
            <a:endParaRPr lang="en-US" dirty="0"/>
          </a:p>
          <a:p>
            <a:r>
              <a:rPr lang="en-US" dirty="0"/>
              <a:t>10-15 minutes…..Write on Butcher Block sheets   Each table present their results to crowd</a:t>
            </a:r>
          </a:p>
          <a:p>
            <a:pPr marL="171450" indent="-171450">
              <a:buFontTx/>
              <a:buChar char="-"/>
            </a:pPr>
            <a:r>
              <a:rPr lang="en-US" dirty="0"/>
              <a:t>Pick a spokesman to present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Entire Room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60F45-21CD-4C15-825A-8C3C27B2EF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44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5D5B-9E11-4016-A0D3-613B064D5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DFF9E-A564-42A6-A38C-8EF34B25A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EC838-83DB-4DC4-86FF-2AFE0CD9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55CBE-CBB2-4427-A43D-47E50266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266C5-42B7-4015-90DD-07106E23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1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0E19-4136-4118-9C53-361FA6F8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F203D-634F-4120-8B4A-D41BEE611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327C8-863D-48C6-9B7D-FE002FBF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8DC2A-89E4-441D-A532-CA9659BF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69A85-2629-4444-8649-8B41DF67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0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69448-FD4E-4E48-B2B8-B6E455266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55592-3A14-473D-92CA-E10984825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A7B3-EE53-469C-AAFE-B1861D85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A2592-6206-4BCA-AB99-89956EA0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395F8-B011-4890-9FA8-95B8ED7C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A17F-DD75-4A72-9E80-2D3F6789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E2B1-6D1A-432F-802B-19547EB6C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67C3F-B8B0-4D47-AAF8-8D3C8C526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A88F6-B133-43CE-877E-812B613C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D09E8-81EB-41D5-A668-5878CE24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2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9A66-CBD5-4EC8-B748-75558CA0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E7836-DCBA-4668-AD15-04D75506C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B9570-6D85-4D7D-AE5A-B4B54B4F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5A198-46B2-47E5-8EA9-43F5679F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CA7BB-5C26-4200-ACA5-B4507138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6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6291-DF55-4D20-A558-0EA4D8A9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4667-8EB2-4358-B0B4-DD89B664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30A98-4F07-4FCF-ABF9-87F7A7A23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B8D82-9B97-4E56-9CD6-171E8611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1DC32-8E12-40DD-B310-1119CCBB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465CE-0ADC-45E5-B5CC-497F1296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9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60BE9-E522-4089-BF90-A0D2419FB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CF832-D078-4663-A0D6-0657C1BC2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44FFE-2D63-4893-915E-EDCD0C771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8042A-512D-446E-880E-43CB5F651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2C332-6115-4484-A870-DD64C7C13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807BB-9D2E-45B3-9617-CB1B849D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367F1-B3C4-4DFD-8060-3A185328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C6AB8-68FD-4F9A-9711-2B44C823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7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5956-A1D0-45A5-932F-4BC0755C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9E85E-5F86-45B3-B0D7-230B444B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87C8E-B1B4-4BC6-87BC-47E275DE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60491-EFB5-4BF3-9F7B-03106FE9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0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C1ABF-EBBB-4A94-A66E-2ABEBD0B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A21B0-6028-401D-ADC8-F7EF3F59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4EB1E-0D8E-4DD4-A4D8-CD39DB7CB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5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D135-8390-4FD6-9BAC-93381F3F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AA150-9619-490F-A53F-6B416B15B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8281B-17BB-402D-8C50-56403300D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AF446-2555-4802-85A0-71AA139B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C24A3-F883-4D90-A3A2-3BD95305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C92FA-9D36-44AA-9511-24DBE8B6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3870-E64B-48ED-8964-B9580D38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3B6D1-4394-4BA6-918A-036F34B3B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48C29-063F-414B-99E9-7BD758A89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2ABD4-D0AB-45FB-A5D3-32FAFCF3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65AF0-CC58-4A28-8E39-A33ED3E679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F8DD8-23CB-4FBA-8D8E-3E9B8132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88640-AD14-4335-B92E-9F1BB2B5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DA257D-8072-48B4-86F8-BAE6735D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5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53BA10-B169-465F-B228-37A8BDE9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F60C4-1796-4204-924B-481FC71B4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C8F43-E6E2-430B-8124-07DD85AEA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214"/>
          <a:stretch/>
        </p:blipFill>
        <p:spPr>
          <a:xfrm>
            <a:off x="0" y="5882033"/>
            <a:ext cx="12192000" cy="589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EB5B14-4AC1-4917-9FBA-BEB0C70AC95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3251" y="5590396"/>
            <a:ext cx="102421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535" y="209910"/>
            <a:ext cx="32796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FOFH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Exercise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0FD79-86EB-432E-AEF1-9EE13BC66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712" y="871630"/>
            <a:ext cx="7003417" cy="46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6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FOFH Board 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80606"/>
            <a:ext cx="383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#1 </a:t>
            </a:r>
          </a:p>
          <a:p>
            <a:pPr marL="0" indent="0">
              <a:buNone/>
            </a:pPr>
            <a:r>
              <a:rPr lang="en-US" dirty="0"/>
              <a:t>Draft a perfect board:</a:t>
            </a:r>
          </a:p>
          <a:p>
            <a:r>
              <a:rPr lang="en-US" dirty="0"/>
              <a:t>How big would it be?</a:t>
            </a:r>
          </a:p>
          <a:p>
            <a:r>
              <a:rPr lang="en-US" dirty="0"/>
              <a:t>How often would you meet?</a:t>
            </a:r>
          </a:p>
          <a:p>
            <a:r>
              <a:rPr lang="en-US" dirty="0"/>
              <a:t>Who would you want?</a:t>
            </a:r>
            <a:br>
              <a:rPr lang="en-US" dirty="0"/>
            </a:br>
            <a:r>
              <a:rPr lang="en-US" dirty="0"/>
              <a:t>What officers?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2750" y="1600200"/>
            <a:ext cx="37465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#2 </a:t>
            </a:r>
          </a:p>
          <a:p>
            <a:r>
              <a:rPr lang="en-US" dirty="0"/>
              <a:t>What subcommittees would you want for your board and why?</a:t>
            </a:r>
          </a:p>
          <a:p>
            <a:r>
              <a:rPr lang="en-US" dirty="0"/>
              <a:t>What specific tasks?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F611CC-0F48-47F7-B050-CDDAC7590EB3}"/>
              </a:ext>
            </a:extLst>
          </p:cNvPr>
          <p:cNvSpPr txBox="1">
            <a:spLocks/>
          </p:cNvSpPr>
          <p:nvPr/>
        </p:nvSpPr>
        <p:spPr>
          <a:xfrm>
            <a:off x="8356600" y="1580130"/>
            <a:ext cx="383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commitment would someone have to make to be on your board?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2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036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FOFH Board  Exercise – Attendees’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80606"/>
            <a:ext cx="3835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#1 </a:t>
            </a:r>
          </a:p>
          <a:p>
            <a:pPr marL="0" indent="0">
              <a:buNone/>
            </a:pPr>
            <a:r>
              <a:rPr lang="en-US" dirty="0"/>
              <a:t>Draft a perfect board:</a:t>
            </a:r>
          </a:p>
          <a:p>
            <a:r>
              <a:rPr lang="en-US" dirty="0"/>
              <a:t>How big would it be?</a:t>
            </a:r>
          </a:p>
          <a:p>
            <a:r>
              <a:rPr lang="en-US" dirty="0"/>
              <a:t>How often would you meet?</a:t>
            </a:r>
          </a:p>
          <a:p>
            <a:r>
              <a:rPr lang="en-US" dirty="0"/>
              <a:t>Who would you want?</a:t>
            </a:r>
            <a:br>
              <a:rPr lang="en-US" dirty="0"/>
            </a:br>
            <a:r>
              <a:rPr lang="en-US" dirty="0"/>
              <a:t>What officers?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24" y="1215200"/>
            <a:ext cx="5093335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/>
              <a:t>Answer 1: The Perfect Board</a:t>
            </a:r>
          </a:p>
          <a:p>
            <a:r>
              <a:rPr lang="en-US" dirty="0"/>
              <a:t>Membership</a:t>
            </a:r>
          </a:p>
          <a:p>
            <a:pPr lvl="1"/>
            <a:r>
              <a:rPr lang="en-US" dirty="0"/>
              <a:t>10-20 members, depending on location and program</a:t>
            </a:r>
          </a:p>
          <a:p>
            <a:pPr lvl="1"/>
            <a:r>
              <a:rPr lang="en-US" dirty="0"/>
              <a:t>Matrix of expertise (IT, legal, marketing, grant-writing, CPA, community leaders and professionals,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How often should they meet?</a:t>
            </a:r>
          </a:p>
          <a:p>
            <a:pPr lvl="1"/>
            <a:r>
              <a:rPr lang="en-US" dirty="0"/>
              <a:t>Quarterly or more; monthly during capital phase</a:t>
            </a:r>
          </a:p>
          <a:p>
            <a:pPr lvl="1"/>
            <a:r>
              <a:rPr lang="en-US" dirty="0"/>
              <a:t>Virtual meetings (e-mails)</a:t>
            </a:r>
          </a:p>
          <a:p>
            <a:r>
              <a:rPr lang="en-US" dirty="0"/>
              <a:t>Officers</a:t>
            </a:r>
          </a:p>
          <a:p>
            <a:pPr lvl="1"/>
            <a:r>
              <a:rPr lang="en-US" dirty="0"/>
              <a:t>President, Treasurer, Secretary, Secretary, Advancement</a:t>
            </a:r>
          </a:p>
          <a:p>
            <a:pPr lvl="1"/>
            <a:r>
              <a:rPr lang="en-US" dirty="0"/>
              <a:t>Consider a VP or second for these officers when they must leave the board unexpectedly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036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FOFH Board  Exercise – Attendees’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80606"/>
            <a:ext cx="383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#1 </a:t>
            </a:r>
          </a:p>
          <a:p>
            <a:pPr marL="0" indent="0">
              <a:buNone/>
            </a:pPr>
            <a:r>
              <a:rPr lang="en-US" dirty="0"/>
              <a:t>Draft a perfect board:</a:t>
            </a:r>
          </a:p>
          <a:p>
            <a:r>
              <a:rPr lang="en-US" dirty="0">
                <a:solidFill>
                  <a:srgbClr val="FFFF00"/>
                </a:solidFill>
              </a:rPr>
              <a:t>How big would it be?</a:t>
            </a:r>
          </a:p>
          <a:p>
            <a:r>
              <a:rPr lang="en-US" dirty="0"/>
              <a:t>How often would you meet?</a:t>
            </a:r>
          </a:p>
          <a:p>
            <a:r>
              <a:rPr lang="en-US" dirty="0"/>
              <a:t>Who would you want?</a:t>
            </a:r>
            <a:br>
              <a:rPr lang="en-US" dirty="0"/>
            </a:br>
            <a:r>
              <a:rPr lang="en-US" dirty="0"/>
              <a:t>What officers?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24" y="1215200"/>
            <a:ext cx="52518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How big would your board be?</a:t>
            </a:r>
          </a:p>
          <a:p>
            <a:r>
              <a:rPr lang="en-US" sz="2400" dirty="0"/>
              <a:t>Somewhere between 10-20 members</a:t>
            </a:r>
          </a:p>
          <a:p>
            <a:r>
              <a:rPr lang="en-US" sz="2400" dirty="0"/>
              <a:t>Big enough to meet the task and represent in the community</a:t>
            </a:r>
          </a:p>
          <a:p>
            <a:r>
              <a:rPr lang="en-US" sz="2400" dirty="0"/>
              <a:t>Active participation required</a:t>
            </a:r>
          </a:p>
          <a:p>
            <a:r>
              <a:rPr lang="en-US" sz="2400" dirty="0"/>
              <a:t>Raising capital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036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FOFH Board  Exercise – Attendees’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80606"/>
            <a:ext cx="383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#1 </a:t>
            </a:r>
          </a:p>
          <a:p>
            <a:pPr marL="0" indent="0">
              <a:buNone/>
            </a:pPr>
            <a:r>
              <a:rPr lang="en-US" dirty="0"/>
              <a:t>Draft a perfect board:</a:t>
            </a:r>
          </a:p>
          <a:p>
            <a:r>
              <a:rPr lang="en-US" dirty="0"/>
              <a:t>How big would it be?</a:t>
            </a:r>
          </a:p>
          <a:p>
            <a:r>
              <a:rPr lang="en-US" dirty="0">
                <a:solidFill>
                  <a:srgbClr val="FFFF00"/>
                </a:solidFill>
              </a:rPr>
              <a:t>How often would you meet?</a:t>
            </a:r>
          </a:p>
          <a:p>
            <a:r>
              <a:rPr lang="en-US" dirty="0"/>
              <a:t>Who would you want?</a:t>
            </a:r>
            <a:br>
              <a:rPr lang="en-US" dirty="0"/>
            </a:br>
            <a:r>
              <a:rPr lang="en-US" dirty="0"/>
              <a:t>What officers?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24" y="1215200"/>
            <a:ext cx="56297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often should the board meet?</a:t>
            </a:r>
          </a:p>
          <a:p>
            <a:pPr lvl="1"/>
            <a:r>
              <a:rPr lang="en-US" dirty="0"/>
              <a:t>Monthly for capital capacity</a:t>
            </a:r>
          </a:p>
          <a:p>
            <a:pPr lvl="1"/>
            <a:r>
              <a:rPr lang="en-US" dirty="0"/>
              <a:t>Quarterly for on going</a:t>
            </a:r>
          </a:p>
          <a:p>
            <a:pPr lvl="1"/>
            <a:r>
              <a:rPr lang="en-US" dirty="0"/>
              <a:t>Face-to-face is important</a:t>
            </a:r>
          </a:p>
          <a:p>
            <a:pPr lvl="1"/>
            <a:r>
              <a:rPr lang="en-US" dirty="0"/>
              <a:t>Emails often (don’t forget to respond to emails!)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8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872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FOFH Board  Exercise – Attendees’ Answers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24" y="1215200"/>
            <a:ext cx="5958968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300" dirty="0"/>
              <a:t>Number of Officers, and what are the roles they need to fill?</a:t>
            </a:r>
          </a:p>
          <a:p>
            <a:r>
              <a:rPr lang="en-US" sz="3300" dirty="0"/>
              <a:t>President/CO</a:t>
            </a:r>
          </a:p>
          <a:p>
            <a:r>
              <a:rPr lang="en-US" sz="3300" dirty="0"/>
              <a:t>Vice President</a:t>
            </a:r>
          </a:p>
          <a:p>
            <a:r>
              <a:rPr lang="en-US" sz="3300" dirty="0"/>
              <a:t> Treasurer + Asst Treasurer</a:t>
            </a:r>
          </a:p>
          <a:p>
            <a:r>
              <a:rPr lang="en-US" sz="3300" dirty="0"/>
              <a:t>* Secretary = Asst Secretary</a:t>
            </a:r>
            <a:br>
              <a:rPr lang="en-US" sz="3300" dirty="0"/>
            </a:br>
            <a:endParaRPr lang="en-US" sz="3300" dirty="0"/>
          </a:p>
          <a:p>
            <a:pPr marL="0" indent="0">
              <a:buNone/>
            </a:pPr>
            <a:r>
              <a:rPr lang="en-US" sz="3300" dirty="0"/>
              <a:t>Diversity of skill sets:</a:t>
            </a:r>
          </a:p>
          <a:p>
            <a:r>
              <a:rPr lang="en-US" sz="3300" dirty="0"/>
              <a:t>Media/Marketing</a:t>
            </a:r>
          </a:p>
          <a:p>
            <a:r>
              <a:rPr lang="en-US" sz="3300" dirty="0"/>
              <a:t>CPA</a:t>
            </a:r>
          </a:p>
          <a:p>
            <a:r>
              <a:rPr lang="en-US" sz="3300" dirty="0"/>
              <a:t>Grant writing</a:t>
            </a:r>
          </a:p>
          <a:p>
            <a:r>
              <a:rPr lang="en-US" sz="3300" dirty="0"/>
              <a:t>IT</a:t>
            </a:r>
          </a:p>
          <a:p>
            <a:r>
              <a:rPr lang="en-US" sz="3300" dirty="0"/>
              <a:t>Business savvy professionals</a:t>
            </a:r>
          </a:p>
          <a:p>
            <a:r>
              <a:rPr lang="en-US" sz="3300" dirty="0"/>
              <a:t>Fundraising Capacity</a:t>
            </a:r>
          </a:p>
          <a:p>
            <a:r>
              <a:rPr lang="en-US" sz="3300" dirty="0"/>
              <a:t>Geographic representation</a:t>
            </a:r>
          </a:p>
          <a:p>
            <a:r>
              <a:rPr lang="en-US" sz="3300" dirty="0"/>
              <a:t>Representation of local industries</a:t>
            </a:r>
          </a:p>
          <a:p>
            <a:pPr lvl="1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D5FEE6-1CB3-4298-9E3F-0050F29EC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225" y="1580606"/>
            <a:ext cx="38354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dirty="0"/>
              <a:t>#1 </a:t>
            </a:r>
          </a:p>
          <a:p>
            <a:pPr marL="0" indent="0">
              <a:buNone/>
            </a:pPr>
            <a:r>
              <a:rPr lang="en-US" sz="4200" dirty="0"/>
              <a:t>Draft a perfect board:</a:t>
            </a:r>
          </a:p>
          <a:p>
            <a:r>
              <a:rPr lang="en-US" sz="4200" dirty="0"/>
              <a:t>How big would it be?</a:t>
            </a:r>
          </a:p>
          <a:p>
            <a:r>
              <a:rPr lang="en-US" sz="4200" dirty="0"/>
              <a:t>How often would you meet?</a:t>
            </a:r>
          </a:p>
          <a:p>
            <a:r>
              <a:rPr lang="en-US" sz="4200" dirty="0">
                <a:solidFill>
                  <a:srgbClr val="FFFF00"/>
                </a:solidFill>
              </a:rPr>
              <a:t>Who would you want?</a:t>
            </a:r>
            <a:br>
              <a:rPr lang="en-US" sz="4200" dirty="0">
                <a:solidFill>
                  <a:srgbClr val="FFFF00"/>
                </a:solidFill>
              </a:rPr>
            </a:br>
            <a:r>
              <a:rPr lang="en-US" sz="4200" dirty="0">
                <a:solidFill>
                  <a:srgbClr val="FFFF00"/>
                </a:solidFill>
              </a:rPr>
              <a:t>What officers?</a:t>
            </a:r>
          </a:p>
        </p:txBody>
      </p:sp>
    </p:spTree>
    <p:extLst>
      <p:ext uri="{BB962C8B-B14F-4D97-AF65-F5344CB8AC3E}">
        <p14:creationId xmlns:p14="http://schemas.microsoft.com/office/powerpoint/2010/main" val="3724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-17132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FOFH Board  Exercise – Attendees’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8300" y="1287522"/>
            <a:ext cx="578256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Question 2: Subcommittees</a:t>
            </a:r>
          </a:p>
          <a:p>
            <a:r>
              <a:rPr lang="en-US" dirty="0"/>
              <a:t>Development</a:t>
            </a:r>
          </a:p>
          <a:p>
            <a:pPr lvl="1"/>
            <a:r>
              <a:rPr lang="en-US" dirty="0"/>
              <a:t>Fundraising, donor retention/recognition, strategic planning and major gift prospecting</a:t>
            </a:r>
          </a:p>
          <a:p>
            <a:r>
              <a:rPr lang="en-US" dirty="0"/>
              <a:t>Marketing &amp; Outreach</a:t>
            </a:r>
          </a:p>
          <a:p>
            <a:pPr lvl="1"/>
            <a:r>
              <a:rPr lang="en-US" dirty="0"/>
              <a:t>Community growth, staffing 3rd party events, planning/hosting FOFH events, media, social media, VA/DoD liaison</a:t>
            </a:r>
          </a:p>
          <a:p>
            <a:r>
              <a:rPr lang="en-US" dirty="0"/>
              <a:t> Finance</a:t>
            </a:r>
          </a:p>
          <a:p>
            <a:pPr lvl="1"/>
            <a:r>
              <a:rPr lang="en-US" dirty="0"/>
              <a:t>Budget, audit, payroll</a:t>
            </a:r>
          </a:p>
          <a:p>
            <a:pPr lvl="1"/>
            <a:r>
              <a:rPr lang="en-US" dirty="0"/>
              <a:t>Investments, endowment management</a:t>
            </a:r>
          </a:p>
          <a:p>
            <a:r>
              <a:rPr lang="en-US" dirty="0"/>
              <a:t>HR and Nominations</a:t>
            </a:r>
          </a:p>
          <a:p>
            <a:pPr lvl="1"/>
            <a:r>
              <a:rPr lang="en-US" dirty="0"/>
              <a:t>Recruiting/hiring staff, recruiting Board Members, employee policies</a:t>
            </a:r>
          </a:p>
          <a:p>
            <a:r>
              <a:rPr lang="en-US" dirty="0"/>
              <a:t>Governance</a:t>
            </a:r>
          </a:p>
          <a:p>
            <a:pPr lvl="1"/>
            <a:r>
              <a:rPr lang="en-US" dirty="0"/>
              <a:t>Policies and procedures, annual compliance, bylaws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774" y="1166018"/>
            <a:ext cx="37465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#2 </a:t>
            </a:r>
          </a:p>
          <a:p>
            <a:r>
              <a:rPr lang="en-US" dirty="0">
                <a:solidFill>
                  <a:srgbClr val="FFFF00"/>
                </a:solidFill>
              </a:rPr>
              <a:t>What subcommittees would you want for your board and why?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What specific tasks?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7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FOFH Board  Exercise – Group Answers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5878" y="1430464"/>
            <a:ext cx="5228969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Question 3: Board Member Commitment</a:t>
            </a:r>
          </a:p>
          <a:p>
            <a:r>
              <a:rPr lang="en-US" dirty="0"/>
              <a:t>Time, talent, and/or treasure</a:t>
            </a:r>
          </a:p>
          <a:p>
            <a:r>
              <a:rPr lang="en-US" dirty="0"/>
              <a:t>Passion for and faith in the mission</a:t>
            </a:r>
          </a:p>
          <a:p>
            <a:r>
              <a:rPr lang="en-US" dirty="0"/>
              <a:t>Network</a:t>
            </a:r>
          </a:p>
          <a:p>
            <a:r>
              <a:rPr lang="en-US" dirty="0"/>
              <a:t>Personal financial commitment</a:t>
            </a:r>
          </a:p>
          <a:p>
            <a:r>
              <a:rPr lang="en-US" dirty="0"/>
              <a:t>Communication skills</a:t>
            </a:r>
          </a:p>
          <a:p>
            <a:r>
              <a:rPr lang="en-US" dirty="0"/>
              <a:t>Team player, selfless</a:t>
            </a:r>
          </a:p>
          <a:p>
            <a:r>
              <a:rPr lang="en-US" dirty="0"/>
              <a:t>Diversity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F611CC-0F48-47F7-B050-CDDAC7590EB3}"/>
              </a:ext>
            </a:extLst>
          </p:cNvPr>
          <p:cNvSpPr txBox="1">
            <a:spLocks/>
          </p:cNvSpPr>
          <p:nvPr/>
        </p:nvSpPr>
        <p:spPr>
          <a:xfrm>
            <a:off x="517144" y="1690688"/>
            <a:ext cx="383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commitment would someone have to make to be on your board?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02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143" y="-1595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FOFH Board  Exercise – Attendees’ Answers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605" y="1166018"/>
            <a:ext cx="3272853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Question 3: Board Member Commitment</a:t>
            </a:r>
          </a:p>
          <a:p>
            <a:r>
              <a:rPr lang="en-US" dirty="0"/>
              <a:t>Goal oriented/Committed to action</a:t>
            </a:r>
          </a:p>
          <a:p>
            <a:r>
              <a:rPr lang="en-US" dirty="0"/>
              <a:t>Faith and focus on mission</a:t>
            </a:r>
          </a:p>
          <a:p>
            <a:r>
              <a:rPr lang="en-US" dirty="0"/>
              <a:t>Selflessness/humble</a:t>
            </a:r>
          </a:p>
          <a:p>
            <a:r>
              <a:rPr lang="en-US" dirty="0"/>
              <a:t>Team player</a:t>
            </a:r>
          </a:p>
          <a:p>
            <a:r>
              <a:rPr lang="en-US" dirty="0"/>
              <a:t>Communication skills</a:t>
            </a:r>
          </a:p>
          <a:p>
            <a:r>
              <a:rPr lang="en-US" dirty="0"/>
              <a:t>Have a network – connections/influencer?</a:t>
            </a:r>
          </a:p>
          <a:p>
            <a:r>
              <a:rPr lang="en-US" dirty="0"/>
              <a:t>Research</a:t>
            </a:r>
          </a:p>
          <a:p>
            <a:r>
              <a:rPr lang="en-US" dirty="0"/>
              <a:t>Financial commitment</a:t>
            </a:r>
          </a:p>
          <a:p>
            <a:r>
              <a:rPr lang="en-US" dirty="0"/>
              <a:t>Time</a:t>
            </a:r>
          </a:p>
          <a:p>
            <a:r>
              <a:rPr lang="en-US" dirty="0"/>
              <a:t>Facetime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F611CC-0F48-47F7-B050-CDDAC7590EB3}"/>
              </a:ext>
            </a:extLst>
          </p:cNvPr>
          <p:cNvSpPr txBox="1">
            <a:spLocks/>
          </p:cNvSpPr>
          <p:nvPr/>
        </p:nvSpPr>
        <p:spPr>
          <a:xfrm>
            <a:off x="517144" y="1690688"/>
            <a:ext cx="383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commitment would someone have to make to be on your board?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9C8A60-A21D-411D-8B79-0FC8428F9906}"/>
              </a:ext>
            </a:extLst>
          </p:cNvPr>
          <p:cNvSpPr/>
          <p:nvPr/>
        </p:nvSpPr>
        <p:spPr>
          <a:xfrm>
            <a:off x="7839458" y="1206709"/>
            <a:ext cx="6096000" cy="44217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Show up at the house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Follow up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Communicate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Involvement/volunteer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Passionate for the cause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Take on roles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Collaborate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Time between meetings – leg-work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Step out of comfort zone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Take action/initiate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Diversity – personal and community</a:t>
            </a:r>
          </a:p>
        </p:txBody>
      </p:sp>
    </p:spTree>
    <p:extLst>
      <p:ext uri="{BB962C8B-B14F-4D97-AF65-F5344CB8AC3E}">
        <p14:creationId xmlns:p14="http://schemas.microsoft.com/office/powerpoint/2010/main" val="24444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943</Words>
  <Application>Microsoft Office PowerPoint</Application>
  <PresentationFormat>Widescreen</PresentationFormat>
  <Paragraphs>216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PowerPoint Presentation</vt:lpstr>
      <vt:lpstr>FOFH Board  Exercise</vt:lpstr>
      <vt:lpstr>FOFH Board  Exercise – Attendees’ Answers</vt:lpstr>
      <vt:lpstr>FOFH Board  Exercise – Attendees’ Answers</vt:lpstr>
      <vt:lpstr>FOFH Board  Exercise – Attendees’ Answers</vt:lpstr>
      <vt:lpstr>FOFH Board  Exercise – Attendees’ Answers</vt:lpstr>
      <vt:lpstr>FOFH Board  Exercise – Attendees’ Answers</vt:lpstr>
      <vt:lpstr>FOFH Board  Exercise – Group Answers</vt:lpstr>
      <vt:lpstr>FOFH Board  Exercise – Attendees’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Gawne</dc:creator>
  <cp:lastModifiedBy>Brian Gawne</cp:lastModifiedBy>
  <cp:revision>9</cp:revision>
  <dcterms:created xsi:type="dcterms:W3CDTF">2019-04-05T16:56:51Z</dcterms:created>
  <dcterms:modified xsi:type="dcterms:W3CDTF">2019-04-09T14:55:57Z</dcterms:modified>
</cp:coreProperties>
</file>