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4019" r:id="rId2"/>
    <p:sldMasterId id="2147484030" r:id="rId3"/>
  </p:sldMasterIdLst>
  <p:notesMasterIdLst>
    <p:notesMasterId r:id="rId16"/>
  </p:notesMasterIdLst>
  <p:handoutMasterIdLst>
    <p:handoutMasterId r:id="rId17"/>
  </p:handoutMasterIdLst>
  <p:sldIdLst>
    <p:sldId id="259" r:id="rId4"/>
    <p:sldId id="324" r:id="rId5"/>
    <p:sldId id="314" r:id="rId6"/>
    <p:sldId id="1042" r:id="rId7"/>
    <p:sldId id="1044" r:id="rId8"/>
    <p:sldId id="296" r:id="rId9"/>
    <p:sldId id="1049" r:id="rId10"/>
    <p:sldId id="1045" r:id="rId11"/>
    <p:sldId id="1046" r:id="rId12"/>
    <p:sldId id="1047" r:id="rId13"/>
    <p:sldId id="1048" r:id="rId14"/>
    <p:sldId id="280" r:id="rId1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782"/>
    <a:srgbClr val="3088CD"/>
    <a:srgbClr val="173E7A"/>
    <a:srgbClr val="830936"/>
    <a:srgbClr val="8309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05" autoAdjust="0"/>
  </p:normalViewPr>
  <p:slideViewPr>
    <p:cSldViewPr>
      <p:cViewPr varScale="1">
        <p:scale>
          <a:sx n="92" d="100"/>
          <a:sy n="92" d="100"/>
        </p:scale>
        <p:origin x="2076" y="90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00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D5495408-3ECA-48BF-BE60-97B8BDA96480}" type="datetime1">
              <a:rPr lang="en-US" altLang="en-US"/>
              <a:pPr/>
              <a:t>4/9/2019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E99CFE0A-396B-41F5-82D4-F6FE18F9D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802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12855137-815F-4D47-BC01-78B261E5767B}" type="datetime1">
              <a:rPr lang="en-US" altLang="en-US"/>
              <a:pPr/>
              <a:t>4/9/2019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642F54BC-A22F-4F12-95CD-05E42216C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15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15435A-B3E8-4B68-8860-77DCA7C0CE22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36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6172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A5AC5-3E16-4E3C-A3B7-2737D5907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2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94744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6172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A5AC5-3E16-4E3C-A3B7-2737D5907A5A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19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60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13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50292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6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3"/>
          </p:nvPr>
        </p:nvSpPr>
        <p:spPr>
          <a:xfrm>
            <a:off x="990600" y="1143000"/>
            <a:ext cx="35814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5562600"/>
            <a:ext cx="3868738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174782"/>
                </a:solidFill>
              </a:defRPr>
            </a:lvl1pPr>
            <a:lvl2pPr>
              <a:defRPr sz="1400">
                <a:solidFill>
                  <a:srgbClr val="174782"/>
                </a:solidFill>
              </a:defRPr>
            </a:lvl2pPr>
            <a:lvl3pPr>
              <a:defRPr sz="1400">
                <a:solidFill>
                  <a:srgbClr val="174782"/>
                </a:solidFill>
              </a:defRPr>
            </a:lvl3pPr>
            <a:lvl4pPr>
              <a:defRPr sz="1400">
                <a:solidFill>
                  <a:srgbClr val="174782"/>
                </a:solidFill>
              </a:defRPr>
            </a:lvl4pPr>
            <a:lvl5pPr>
              <a:defRPr sz="1400">
                <a:solidFill>
                  <a:srgbClr val="174782"/>
                </a:solidFill>
              </a:defRPr>
            </a:lvl5pPr>
          </a:lstStyle>
          <a:p>
            <a:pPr lvl="0"/>
            <a:r>
              <a:rPr lang="en-US" dirty="0"/>
              <a:t>Image caption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24400" y="1143000"/>
            <a:ext cx="38862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9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3733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800600" y="1066800"/>
            <a:ext cx="38862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3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FBEEDD-0B05-4B03-823B-B7B914ED2C13}" type="slidenum">
              <a:rPr lang="en-US" altLang="en-US" smtClean="0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35433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61722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77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371600"/>
            <a:ext cx="76962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5801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7A7A-5F43-4DE0-BA2B-1E48EB6FAC6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935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6172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A5AC5-3E16-4E3C-A3B7-2737D5907A5A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1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62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418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50292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69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20" name="Content Placeholder 4"/>
          <p:cNvSpPr>
            <a:spLocks noGrp="1"/>
          </p:cNvSpPr>
          <p:nvPr>
            <p:ph sz="quarter" idx="13"/>
          </p:nvPr>
        </p:nvSpPr>
        <p:spPr>
          <a:xfrm>
            <a:off x="990600" y="1143000"/>
            <a:ext cx="35814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5562600"/>
            <a:ext cx="3868738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174782"/>
                </a:solidFill>
              </a:defRPr>
            </a:lvl1pPr>
            <a:lvl2pPr>
              <a:defRPr sz="1400">
                <a:solidFill>
                  <a:srgbClr val="174782"/>
                </a:solidFill>
              </a:defRPr>
            </a:lvl2pPr>
            <a:lvl3pPr>
              <a:defRPr sz="1400">
                <a:solidFill>
                  <a:srgbClr val="174782"/>
                </a:solidFill>
              </a:defRPr>
            </a:lvl3pPr>
            <a:lvl4pPr>
              <a:defRPr sz="1400">
                <a:solidFill>
                  <a:srgbClr val="174782"/>
                </a:solidFill>
              </a:defRPr>
            </a:lvl4pPr>
            <a:lvl5pPr>
              <a:defRPr sz="1400">
                <a:solidFill>
                  <a:srgbClr val="174782"/>
                </a:solidFill>
              </a:defRPr>
            </a:lvl5pPr>
          </a:lstStyle>
          <a:p>
            <a:pPr lvl="0"/>
            <a:r>
              <a:rPr lang="en-US" dirty="0"/>
              <a:t>Image caption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24400" y="1143000"/>
            <a:ext cx="38862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8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3733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800600" y="1066800"/>
            <a:ext cx="38862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02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FBEEDD-0B05-4B03-823B-B7B914ED2C13}" type="slidenum">
              <a:rPr lang="en-US" altLang="en-US" smtClean="0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35433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61722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56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371600"/>
            <a:ext cx="76962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19195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07A7A-5F43-4DE0-BA2B-1E48EB6FAC6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82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73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50292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2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3"/>
          </p:nvPr>
        </p:nvSpPr>
        <p:spPr>
          <a:xfrm>
            <a:off x="990600" y="1143000"/>
            <a:ext cx="35814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5562600"/>
            <a:ext cx="3868738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174782"/>
                </a:solidFill>
              </a:defRPr>
            </a:lvl1pPr>
            <a:lvl2pPr>
              <a:defRPr sz="1400">
                <a:solidFill>
                  <a:srgbClr val="174782"/>
                </a:solidFill>
              </a:defRPr>
            </a:lvl2pPr>
            <a:lvl3pPr>
              <a:defRPr sz="1400">
                <a:solidFill>
                  <a:srgbClr val="174782"/>
                </a:solidFill>
              </a:defRPr>
            </a:lvl3pPr>
            <a:lvl4pPr>
              <a:defRPr sz="1400">
                <a:solidFill>
                  <a:srgbClr val="174782"/>
                </a:solidFill>
              </a:defRPr>
            </a:lvl4pPr>
            <a:lvl5pPr>
              <a:defRPr sz="1400">
                <a:solidFill>
                  <a:srgbClr val="174782"/>
                </a:solidFill>
              </a:defRPr>
            </a:lvl5pPr>
          </a:lstStyle>
          <a:p>
            <a:pPr lvl="0"/>
            <a:r>
              <a:rPr lang="en-US" dirty="0"/>
              <a:t>Image caption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24400" y="1143000"/>
            <a:ext cx="3886200" cy="434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6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3733800" cy="289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800600" y="1066800"/>
            <a:ext cx="3886200" cy="289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FBEEDD-0B05-4B03-823B-B7B914ED2C1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35433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61722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7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371600"/>
            <a:ext cx="76962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847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06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EE6AD-86D9-489B-A646-5022BC4B2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5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3886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Georgia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DOCUMENT TYPE/STATUS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9FBEEDD-0B05-4B03-823B-B7B914ED2C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0" r:id="rId2"/>
    <p:sldLayoutId id="2147484003" r:id="rId3"/>
    <p:sldLayoutId id="2147484007" r:id="rId4"/>
    <p:sldLayoutId id="2147484008" r:id="rId5"/>
    <p:sldLayoutId id="2147484009" r:id="rId6"/>
    <p:sldLayoutId id="2147484010" r:id="rId7"/>
    <p:sldLayoutId id="2147484012" r:id="rId8"/>
    <p:sldLayoutId id="2147484015" r:id="rId9"/>
    <p:sldLayoutId id="2147484042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3886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Georgia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9FBEEDD-0B05-4B03-823B-B7B914ED2C1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5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3886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Georgia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DOCUMENT TYPE/STATUS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9FBEEDD-0B05-4B03-823B-B7B914ED2C1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vhagpfreviewteam@va.gov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62708" y="2438400"/>
            <a:ext cx="7981950" cy="1270660"/>
          </a:xfrm>
        </p:spPr>
        <p:txBody>
          <a:bodyPr>
            <a:noAutofit/>
          </a:bodyPr>
          <a:lstStyle/>
          <a:p>
            <a:pPr marL="4763" indent="-4763" algn="ctr">
              <a:spcBef>
                <a:spcPct val="20000"/>
              </a:spcBef>
              <a:defRPr/>
            </a:pPr>
            <a:r>
              <a:rPr lang="en-US" sz="4000" dirty="0">
                <a:latin typeface="+mj-lt"/>
              </a:rPr>
              <a:t>Kitchen Refurbishment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West Palm Beach Fisher House</a:t>
            </a:r>
            <a:br>
              <a:rPr lang="en-US" sz="4000" dirty="0"/>
            </a:br>
            <a:endParaRPr lang="en-US" sz="4000" spc="100" dirty="0">
              <a:latin typeface="+mj-lt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4572000"/>
            <a:ext cx="7753350" cy="1905000"/>
          </a:xfrm>
        </p:spPr>
        <p:txBody>
          <a:bodyPr/>
          <a:lstStyle/>
          <a:p>
            <a:pPr>
              <a:lnSpc>
                <a:spcPct val="60000"/>
              </a:lnSpc>
            </a:pPr>
            <a:endParaRPr lang="en-US" sz="500" dirty="0">
              <a:ea typeface="ＭＳ Ｐゴシック"/>
              <a:cs typeface="Georgia" pitchFamily="18" charset="0"/>
            </a:endParaRPr>
          </a:p>
          <a:p>
            <a:r>
              <a:rPr lang="en-US" sz="2400" b="1" dirty="0">
                <a:latin typeface="+mj-lt"/>
                <a:ea typeface="ＭＳ Ｐゴシック"/>
                <a:cs typeface="Georgia" pitchFamily="18" charset="0"/>
              </a:rPr>
              <a:t>Shelley Prickett</a:t>
            </a:r>
          </a:p>
          <a:p>
            <a:r>
              <a:rPr lang="en-US" sz="2400" b="1" dirty="0">
                <a:latin typeface="+mj-lt"/>
                <a:ea typeface="ＭＳ Ｐゴシック"/>
                <a:cs typeface="Georgia" pitchFamily="18" charset="0"/>
              </a:rPr>
              <a:t>Fisher House Manager</a:t>
            </a:r>
          </a:p>
          <a:p>
            <a:r>
              <a:rPr lang="en-US" sz="2400" b="1" dirty="0">
                <a:latin typeface="+mj-lt"/>
                <a:ea typeface="ＭＳ Ｐゴシック"/>
                <a:cs typeface="Georgia" pitchFamily="18" charset="0"/>
              </a:rPr>
              <a:t>West Palm Beach VAMC</a:t>
            </a:r>
          </a:p>
          <a:p>
            <a:r>
              <a:rPr lang="en-US" sz="2400" b="1" dirty="0">
                <a:latin typeface="+mj-lt"/>
                <a:ea typeface="ＭＳ Ｐゴシック"/>
                <a:cs typeface="Georgia" pitchFamily="18" charset="0"/>
              </a:rPr>
              <a:t>Department of Veterans Affairs</a:t>
            </a:r>
          </a:p>
        </p:txBody>
      </p:sp>
    </p:spTree>
    <p:extLst>
      <p:ext uri="{BB962C8B-B14F-4D97-AF65-F5344CB8AC3E}">
        <p14:creationId xmlns:p14="http://schemas.microsoft.com/office/powerpoint/2010/main" val="39018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5B1F-B6FD-4FA5-976C-EE89E4A8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kitchen with a clock on a table&#10;&#10;Description automatically generated">
            <a:extLst>
              <a:ext uri="{FF2B5EF4-FFF2-40B4-BE49-F238E27FC236}">
                <a16:creationId xmlns:a16="http://schemas.microsoft.com/office/drawing/2014/main" id="{E70B188E-66EA-4052-B994-F2421820D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935163"/>
            <a:ext cx="5588000" cy="4191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77022-8DBC-4E73-BFFD-A9F321DD6A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EE6AD-86D9-489B-A646-5022BC4B2E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0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BEC5-9224-4C97-8F25-41FA4771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>
                <a:solidFill>
                  <a:schemeClr val="bg1"/>
                </a:solidFill>
              </a:rPr>
              <a:t>Friends of Fisher House West Palm Beach Support</a:t>
            </a:r>
            <a:br>
              <a:rPr lang="en-US" sz="8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F108C-A7D5-4C9B-95CA-5371B0E64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229600" cy="4190513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dirty="0"/>
              <a:t>New kitchen, plus…</a:t>
            </a:r>
            <a:br>
              <a:rPr lang="en-US" sz="1800" dirty="0"/>
            </a:br>
            <a:endParaRPr lang="en-US" sz="1400" dirty="0"/>
          </a:p>
          <a:p>
            <a:pPr lvl="0"/>
            <a:r>
              <a:rPr lang="en-US" sz="1800" dirty="0"/>
              <a:t>Credit card for Manager to purchase approved items</a:t>
            </a:r>
            <a:endParaRPr lang="en-US" sz="1400" dirty="0"/>
          </a:p>
          <a:p>
            <a:pPr lvl="1"/>
            <a:r>
              <a:rPr lang="en-US" sz="1600" dirty="0"/>
              <a:t>E-mail sent to president prior to purchase except purchase of weekly groceries</a:t>
            </a:r>
            <a:r>
              <a:rPr lang="en-US" sz="1800" dirty="0"/>
              <a:t> </a:t>
            </a:r>
            <a:endParaRPr lang="en-US" sz="1400" dirty="0"/>
          </a:p>
          <a:p>
            <a:pPr lvl="0"/>
            <a:r>
              <a:rPr lang="en-US" sz="1800" dirty="0"/>
              <a:t>Weekly grocery shopping – Spend around $300-$400 weekly</a:t>
            </a:r>
            <a:endParaRPr lang="en-US" sz="1400" dirty="0"/>
          </a:p>
          <a:p>
            <a:pPr lvl="0"/>
            <a:r>
              <a:rPr lang="en-US" sz="1800" dirty="0"/>
              <a:t>Shirts for the housekeeper with the FH logo – Purchased semi-annually</a:t>
            </a:r>
            <a:endParaRPr lang="en-US" sz="1400" dirty="0"/>
          </a:p>
          <a:p>
            <a:pPr lvl="0"/>
            <a:r>
              <a:rPr lang="en-US" sz="1800" dirty="0"/>
              <a:t>Magazine and newspaper subscriptions for the Fisher House</a:t>
            </a:r>
            <a:endParaRPr lang="en-US" sz="1400" dirty="0"/>
          </a:p>
          <a:p>
            <a:pPr lvl="0"/>
            <a:r>
              <a:rPr lang="en-US" sz="1800" dirty="0"/>
              <a:t>WIFI – prior to activation to the VA WIFI network</a:t>
            </a:r>
            <a:endParaRPr lang="en-US" sz="1400" dirty="0"/>
          </a:p>
          <a:p>
            <a:pPr lvl="0"/>
            <a:r>
              <a:rPr lang="en-US" sz="1800" dirty="0"/>
              <a:t>Hotel stays – when I cannot get rooms in the community at the hotels I have an agreement </a:t>
            </a:r>
            <a:endParaRPr lang="en-US" sz="1400" dirty="0"/>
          </a:p>
          <a:p>
            <a:pPr lvl="0"/>
            <a:r>
              <a:rPr lang="en-US" sz="1800" dirty="0"/>
              <a:t>Annual Community, Volunteer and Veteran Service Organization Open House</a:t>
            </a:r>
            <a:endParaRPr lang="en-US" sz="1400" dirty="0"/>
          </a:p>
          <a:p>
            <a:pPr lvl="0"/>
            <a:r>
              <a:rPr lang="en-US" sz="1800" dirty="0"/>
              <a:t>Holiday dinners – catered or purchase food </a:t>
            </a:r>
            <a:endParaRPr lang="en-US" sz="1400" dirty="0"/>
          </a:p>
          <a:p>
            <a:pPr lvl="0"/>
            <a:r>
              <a:rPr lang="en-US" sz="1800" dirty="0"/>
              <a:t>Organizing and partaking in community service outreach events for the Fisher House – donations and awareness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04AC6-BEE3-4B0B-85AB-C3BB9E77A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EE6AD-86D9-489B-A646-5022BC4B2E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 descr="C:\Users\VHAWPBPrickS\Desktop\Fisher House\Fisher-House-WPB-Logo-Since-1995.jpg">
            <a:extLst>
              <a:ext uri="{FF2B5EF4-FFF2-40B4-BE49-F238E27FC236}">
                <a16:creationId xmlns:a16="http://schemas.microsoft.com/office/drawing/2014/main" id="{0D7ED665-D560-4E5D-9FD6-96F329260E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918697"/>
            <a:ext cx="1724025" cy="1561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15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7772400" cy="1500187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Georgia" panose="02040502050405020303" pitchFamily="18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53463" y="6249988"/>
            <a:ext cx="490537" cy="365125"/>
          </a:xfrm>
        </p:spPr>
        <p:txBody>
          <a:bodyPr/>
          <a:lstStyle/>
          <a:p>
            <a:pPr>
              <a:defRPr/>
            </a:pPr>
            <a:fld id="{771EE6AD-86D9-489B-A646-5022BC4B2E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4BF0589-D37A-4801-BAEE-DDC307C81107}"/>
              </a:ext>
            </a:extLst>
          </p:cNvPr>
          <p:cNvSpPr txBox="1">
            <a:spLocks/>
          </p:cNvSpPr>
          <p:nvPr/>
        </p:nvSpPr>
        <p:spPr>
          <a:xfrm>
            <a:off x="762000" y="4267200"/>
            <a:ext cx="7772400" cy="15001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6330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371600"/>
            <a:ext cx="8305800" cy="47244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Obtain proposal/quotes for project.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Select contractor.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Have selected contractor complete a SOW (Statement of Work) and drawings for the project. Must also submit a design package to show materials being used for interior design approval.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Meet with facility engineer, planning engineer, and interior designer.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Complete letter of intent – Donation letter to facility Voluntary Service.</a:t>
            </a:r>
          </a:p>
          <a:p>
            <a:endParaRPr lang="en-US" sz="2000" dirty="0">
              <a:solidFill>
                <a:schemeClr val="tx1"/>
              </a:solidFill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 Send with proposal (quote), SOW and drawings with letter of intent.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4FFF47-0754-4488-9056-E1C71610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cap="none" dirty="0">
                <a:latin typeface="+mj-lt"/>
              </a:rPr>
              <a:t>Refurbishment Process for 501C3</a:t>
            </a:r>
          </a:p>
        </p:txBody>
      </p:sp>
    </p:spTree>
    <p:extLst>
      <p:ext uri="{BB962C8B-B14F-4D97-AF65-F5344CB8AC3E}">
        <p14:creationId xmlns:p14="http://schemas.microsoft.com/office/powerpoint/2010/main" val="283434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585019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Refurbishment Process for VA FH Manager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35" y="1347019"/>
            <a:ext cx="8229600" cy="5334000"/>
          </a:xfrm>
        </p:spPr>
        <p:txBody>
          <a:bodyPr/>
          <a:lstStyle/>
          <a:p>
            <a:r>
              <a:rPr lang="en-US" sz="2000" dirty="0"/>
              <a:t>Provide 501C3 with input for desired materials and layout.</a:t>
            </a:r>
          </a:p>
          <a:p>
            <a:r>
              <a:rPr lang="en-US" sz="2000" dirty="0"/>
              <a:t>Submit plans, SOW, design materials to Jennifer Koget, National Program Manager for concurrence and forwarding to FHF. Approval needed from FHF prior to submission.</a:t>
            </a:r>
          </a:p>
          <a:p>
            <a:r>
              <a:rPr lang="en-US" sz="2000" dirty="0"/>
              <a:t>Submit group intent letter, SOW, project drawings, design package and FHF/Jennifer Koget concurrence to Voluntary Service. </a:t>
            </a:r>
          </a:p>
          <a:p>
            <a:r>
              <a:rPr lang="en-US" sz="2000" dirty="0"/>
              <a:t>Compose memo on behalf of Voluntary Service Chief. This just helps the process along quicker. Be prepared to make changes per the Voluntary Chief.</a:t>
            </a:r>
          </a:p>
          <a:p>
            <a:r>
              <a:rPr lang="en-US" sz="2000" dirty="0"/>
              <a:t>Track progress of the paperwork through the VA process – FACILITY to VISN to UNDER SECTRETARY FOR HEALTH (Central Office). Keep group informed of the progress. VISN submits package via e-mail to </a:t>
            </a:r>
            <a:r>
              <a:rPr lang="en-US" sz="2000" dirty="0">
                <a:hlinkClick r:id="rId2"/>
              </a:rPr>
              <a:t>vhagpfreviewteam@va.gov</a:t>
            </a:r>
            <a:r>
              <a:rPr lang="en-US" sz="2000" dirty="0"/>
              <a:t>. Be sure to cc: Jennifer Koget and Director of Voluntary Service Office on memo and e-mail.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EE6AD-86D9-489B-A646-5022BC4B2E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9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F3FC-394D-4826-81A0-BD876C2E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49278"/>
            <a:ext cx="8229600" cy="751682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Refurbishment Process for the Manager - continued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D3A10-FAEB-46CA-98D3-98B6BE99D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05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If FH is to be closed during the project, manager to do the following: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1) Hotel contract using GPF – submit to Contracting for procurement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2) Area where the project will be taking place – clear area – Where do you store everything? Moving and storage company vs. keeping at Fisher House in a room?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3) Order new appliances, furniture, </a:t>
            </a:r>
            <a:r>
              <a:rPr lang="en-US" sz="2000" dirty="0" err="1"/>
              <a:t>etc</a:t>
            </a:r>
            <a:r>
              <a:rPr lang="en-US" sz="2000" dirty="0"/>
              <a:t> using GPF/Refurbishment funds.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4) Have fire alarm system taken off line during demolition.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188B9-CE51-483A-BD46-E31DEF1ABB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EE6AD-86D9-489B-A646-5022BC4B2E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9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2298-4FFF-488F-9AB6-6E16DEC8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Refurbishment Process for Manager -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21B06-0DBC-463F-8B8F-BA37C934D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EE6AD-86D9-489B-A646-5022BC4B2E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7B78EC-2E40-4016-908D-60768FA44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6" y="1289953"/>
            <a:ext cx="8229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If FH is to be closed during the project, manager to do the following:</a:t>
            </a:r>
          </a:p>
          <a:p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5) Keep Jennifer Koget (who will keep FHF updated) and group informed of progress via pictures and e-mail updates and proposed timeline.</a:t>
            </a:r>
          </a:p>
          <a:p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6) Keep facility leadership up-to-date regarding progress and proposed timeline. </a:t>
            </a:r>
          </a:p>
          <a:p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7) Schedule post project completion cleaning with facility EMS (housekeeping).</a:t>
            </a:r>
          </a:p>
          <a:p>
            <a:endParaRPr lang="en-US" sz="2000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8)  Schedule post renovation carpet/tile and window cleaning</a:t>
            </a:r>
          </a:p>
        </p:txBody>
      </p:sp>
    </p:spTree>
    <p:extLst>
      <p:ext uri="{BB962C8B-B14F-4D97-AF65-F5344CB8AC3E}">
        <p14:creationId xmlns:p14="http://schemas.microsoft.com/office/powerpoint/2010/main" val="354135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86103" y="26385"/>
            <a:ext cx="8229600" cy="715962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a typeface="ＭＳ Ｐゴシック" charset="-128"/>
                <a:cs typeface="Georgia" pitchFamily="18" charset="0"/>
              </a:rPr>
              <a:t>Lessons Learned- FH Manager</a:t>
            </a:r>
            <a:r>
              <a:rPr lang="en-US" dirty="0">
                <a:solidFill>
                  <a:schemeClr val="bg1"/>
                </a:solidFill>
                <a:ea typeface="ＭＳ Ｐゴシック" charset="-128"/>
                <a:cs typeface="Georgia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ＭＳ Ｐゴシック" charset="-128"/>
                <a:cs typeface="Georgia" pitchFamily="18" charset="0"/>
              </a:rPr>
              <a:t>Perspective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8958A8-3A38-4DC1-88D9-6FAB264CE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en-US" sz="12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sz="1200" dirty="0">
              <a:cs typeface="Times New Roman" pitchFamily="18" charset="0"/>
            </a:endParaRPr>
          </a:p>
          <a:p>
            <a:r>
              <a:rPr lang="en-US" sz="2800" dirty="0"/>
              <a:t>Process for gift approval – Mixed instructions</a:t>
            </a:r>
          </a:p>
          <a:p>
            <a:endParaRPr lang="en-US" sz="2800" dirty="0"/>
          </a:p>
          <a:p>
            <a:r>
              <a:rPr lang="en-US" sz="2800" dirty="0"/>
              <a:t>Regardless of age of building, VA Regs require all construction projects have pre-renovation asbestos survey – takes about 2 weeks to obtain.  - This held up the demolition and start of the project.</a:t>
            </a:r>
          </a:p>
          <a:p>
            <a:pPr marL="0" indent="0">
              <a:buNone/>
            </a:pPr>
            <a:endParaRPr lang="en-US" sz="12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EE6AD-86D9-489B-A646-5022BC4B2E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1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505E-1745-44CE-950F-13AD8016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2900"/>
            <a:ext cx="8229600" cy="12906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MOA  between FOFH &amp; 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4E374-DF1E-42EF-9009-2F5D718D69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EE6AD-86D9-489B-A646-5022BC4B2E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51BAF-2FE6-4C7C-A4DC-F17FCAA78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3019"/>
            <a:ext cx="8305800" cy="548018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6891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F4F4-2981-4370-8E71-9A5FE857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2DA596AB-8577-492B-87C2-42E7AFEF7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935163"/>
            <a:ext cx="5588000" cy="4191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21D8F-D399-45D3-BC55-02BBA1C9C2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EE6AD-86D9-489B-A646-5022BC4B2E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7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3B47-8F1C-4C80-A5EE-0D2B4B05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kitchen with a sink and a microwave&#10;&#10;Description automatically generated">
            <a:extLst>
              <a:ext uri="{FF2B5EF4-FFF2-40B4-BE49-F238E27FC236}">
                <a16:creationId xmlns:a16="http://schemas.microsoft.com/office/drawing/2014/main" id="{B5924BD8-CED4-418E-A683-7E8F06BC6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935163"/>
            <a:ext cx="5588000" cy="4191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F6BE0-7A23-4503-B5C1-BDF2DA8A43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EE6AD-86D9-489B-A646-5022BC4B2E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7134"/>
      </p:ext>
    </p:extLst>
  </p:cSld>
  <p:clrMapOvr>
    <a:masterClrMapping/>
  </p:clrMapOvr>
</p:sld>
</file>

<file path=ppt/theme/theme1.xml><?xml version="1.0" encoding="utf-8"?>
<a:theme xmlns:a="http://schemas.openxmlformats.org/drawingml/2006/main" name="VA_PPT_TEMPLATE_DLJedit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M-SW Management Briefing (Templat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M-SW Management Briefing (Templat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VA_PPT_TEMPLATE_DLJedit (2)</Template>
  <TotalTime>3740</TotalTime>
  <Words>518</Words>
  <Application>Microsoft Office PowerPoint</Application>
  <PresentationFormat>On-screen Show (4:3)</PresentationFormat>
  <Paragraphs>78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VA_PPT_TEMPLATE_DLJedit (2)</vt:lpstr>
      <vt:lpstr>CM-SW Management Briefing (Template)</vt:lpstr>
      <vt:lpstr>1_CM-SW Management Briefing (Template)</vt:lpstr>
      <vt:lpstr>Kitchen Refurbishment West Palm Beach Fisher House </vt:lpstr>
      <vt:lpstr>Refurbishment Process for 501C3</vt:lpstr>
      <vt:lpstr>Refurbishment Process for VA FH Manager </vt:lpstr>
      <vt:lpstr>Refurbishment Process for the Manager - continued</vt:lpstr>
      <vt:lpstr>Refurbishment Process for Manager - continued</vt:lpstr>
      <vt:lpstr>Lessons Learned- FH Manager Perspective</vt:lpstr>
      <vt:lpstr>MOA  between FOFH &amp; VA</vt:lpstr>
      <vt:lpstr>PowerPoint Presentation</vt:lpstr>
      <vt:lpstr>PowerPoint Presentation</vt:lpstr>
      <vt:lpstr>PowerPoint Presentation</vt:lpstr>
      <vt:lpstr>Friends of Fisher House West Palm Beach Support </vt:lpstr>
      <vt:lpstr>PowerPoint Presentation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Management &amp;  Social Work Services Overview</dc:title>
  <dc:creator>Patterson, William (VACO)</dc:creator>
  <cp:lastModifiedBy>Brian Gawne</cp:lastModifiedBy>
  <cp:revision>121</cp:revision>
  <cp:lastPrinted>2011-02-11T18:27:31Z</cp:lastPrinted>
  <dcterms:created xsi:type="dcterms:W3CDTF">2017-03-03T14:43:04Z</dcterms:created>
  <dcterms:modified xsi:type="dcterms:W3CDTF">2019-04-09T15:05:41Z</dcterms:modified>
</cp:coreProperties>
</file>